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6" r:id="rId5"/>
  </p:sldMasterIdLst>
  <p:notesMasterIdLst>
    <p:notesMasterId r:id="rId14"/>
  </p:notesMasterIdLst>
  <p:handoutMasterIdLst>
    <p:handoutMasterId r:id="rId15"/>
  </p:handoutMasterIdLst>
  <p:sldIdLst>
    <p:sldId id="264" r:id="rId6"/>
    <p:sldId id="269" r:id="rId7"/>
    <p:sldId id="270" r:id="rId8"/>
    <p:sldId id="292" r:id="rId9"/>
    <p:sldId id="297" r:id="rId10"/>
    <p:sldId id="295" r:id="rId11"/>
    <p:sldId id="296" r:id="rId12"/>
    <p:sldId id="276" r:id="rId1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8" autoAdjust="0"/>
    <p:restoredTop sz="82642" autoAdjust="0"/>
  </p:normalViewPr>
  <p:slideViewPr>
    <p:cSldViewPr snapToGrid="0">
      <p:cViewPr varScale="1">
        <p:scale>
          <a:sx n="52" d="100"/>
          <a:sy n="52" d="100"/>
        </p:scale>
        <p:origin x="1124" y="44"/>
      </p:cViewPr>
      <p:guideLst/>
    </p:cSldViewPr>
  </p:slideViewPr>
  <p:notesTextViewPr>
    <p:cViewPr>
      <p:scale>
        <a:sx n="1" d="1"/>
        <a:sy n="1" d="1"/>
      </p:scale>
      <p:origin x="0" y="0"/>
    </p:cViewPr>
  </p:notesTextViewPr>
  <p:notesViewPr>
    <p:cSldViewPr snapToGrid="0">
      <p:cViewPr varScale="1">
        <p:scale>
          <a:sx n="66" d="100"/>
          <a:sy n="66" d="100"/>
        </p:scale>
        <p:origin x="3134"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920" cy="481728"/>
          </a:xfrm>
          <a:prstGeom prst="rect">
            <a:avLst/>
          </a:prstGeom>
        </p:spPr>
        <p:txBody>
          <a:bodyPr vert="horz" lIns="96646" tIns="48324" rIns="96646" bIns="48324" rtlCol="0"/>
          <a:lstStyle>
            <a:lvl1pPr algn="l">
              <a:defRPr sz="1200"/>
            </a:lvl1pPr>
          </a:lstStyle>
          <a:p>
            <a:endParaRPr lang="en-US"/>
          </a:p>
        </p:txBody>
      </p:sp>
      <p:sp>
        <p:nvSpPr>
          <p:cNvPr id="3" name="Date Placeholder 2"/>
          <p:cNvSpPr>
            <a:spLocks noGrp="1"/>
          </p:cNvSpPr>
          <p:nvPr>
            <p:ph type="dt" sz="quarter" idx="1"/>
          </p:nvPr>
        </p:nvSpPr>
        <p:spPr>
          <a:xfrm>
            <a:off x="4143589" y="1"/>
            <a:ext cx="3169920" cy="481728"/>
          </a:xfrm>
          <a:prstGeom prst="rect">
            <a:avLst/>
          </a:prstGeom>
        </p:spPr>
        <p:txBody>
          <a:bodyPr vert="horz" lIns="96646" tIns="48324" rIns="96646" bIns="48324" rtlCol="0"/>
          <a:lstStyle>
            <a:lvl1pPr algn="r">
              <a:defRPr sz="1200"/>
            </a:lvl1pPr>
          </a:lstStyle>
          <a:p>
            <a:fld id="{8FBB03CE-DD8B-4986-9CEE-FF82FFE47C15}" type="datetimeFigureOut">
              <a:rPr lang="en-US" smtClean="0"/>
              <a:t>6/28/2021</a:t>
            </a:fld>
            <a:endParaRPr lang="en-US"/>
          </a:p>
        </p:txBody>
      </p:sp>
      <p:sp>
        <p:nvSpPr>
          <p:cNvPr id="4" name="Footer Placeholder 3"/>
          <p:cNvSpPr>
            <a:spLocks noGrp="1"/>
          </p:cNvSpPr>
          <p:nvPr>
            <p:ph type="ftr" sz="quarter" idx="2"/>
          </p:nvPr>
        </p:nvSpPr>
        <p:spPr>
          <a:xfrm>
            <a:off x="1" y="9119476"/>
            <a:ext cx="3169920" cy="481727"/>
          </a:xfrm>
          <a:prstGeom prst="rect">
            <a:avLst/>
          </a:prstGeom>
        </p:spPr>
        <p:txBody>
          <a:bodyPr vert="horz" lIns="96646" tIns="48324" rIns="96646" bIns="48324" rtlCol="0" anchor="b"/>
          <a:lstStyle>
            <a:lvl1pPr algn="l">
              <a:defRPr sz="1200"/>
            </a:lvl1pPr>
          </a:lstStyle>
          <a:p>
            <a:endParaRPr lang="en-US"/>
          </a:p>
        </p:txBody>
      </p:sp>
      <p:sp>
        <p:nvSpPr>
          <p:cNvPr id="5" name="Slide Number Placeholder 4"/>
          <p:cNvSpPr>
            <a:spLocks noGrp="1"/>
          </p:cNvSpPr>
          <p:nvPr>
            <p:ph type="sldNum" sz="quarter" idx="3"/>
          </p:nvPr>
        </p:nvSpPr>
        <p:spPr>
          <a:xfrm>
            <a:off x="4143589" y="9119476"/>
            <a:ext cx="3169920" cy="481727"/>
          </a:xfrm>
          <a:prstGeom prst="rect">
            <a:avLst/>
          </a:prstGeom>
        </p:spPr>
        <p:txBody>
          <a:bodyPr vert="horz" lIns="96646" tIns="48324" rIns="96646" bIns="48324" rtlCol="0" anchor="b"/>
          <a:lstStyle>
            <a:lvl1pPr algn="r">
              <a:defRPr sz="1200"/>
            </a:lvl1pPr>
          </a:lstStyle>
          <a:p>
            <a:fld id="{B2E69AC8-2A3E-4555-A948-B0C1E3CF03D7}" type="slidenum">
              <a:rPr lang="en-US" smtClean="0"/>
              <a:t>‹#›</a:t>
            </a:fld>
            <a:endParaRPr lang="en-US"/>
          </a:p>
        </p:txBody>
      </p:sp>
    </p:spTree>
    <p:extLst>
      <p:ext uri="{BB962C8B-B14F-4D97-AF65-F5344CB8AC3E}">
        <p14:creationId xmlns:p14="http://schemas.microsoft.com/office/powerpoint/2010/main" val="2730410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920" cy="481728"/>
          </a:xfrm>
          <a:prstGeom prst="rect">
            <a:avLst/>
          </a:prstGeom>
        </p:spPr>
        <p:txBody>
          <a:bodyPr vert="horz" lIns="96646" tIns="48324" rIns="96646" bIns="48324" rtlCol="0"/>
          <a:lstStyle>
            <a:lvl1pPr algn="l">
              <a:defRPr sz="1200"/>
            </a:lvl1pPr>
          </a:lstStyle>
          <a:p>
            <a:endParaRPr lang="en-US"/>
          </a:p>
        </p:txBody>
      </p:sp>
      <p:sp>
        <p:nvSpPr>
          <p:cNvPr id="3" name="Date Placeholder 2"/>
          <p:cNvSpPr>
            <a:spLocks noGrp="1"/>
          </p:cNvSpPr>
          <p:nvPr>
            <p:ph type="dt" idx="1"/>
          </p:nvPr>
        </p:nvSpPr>
        <p:spPr>
          <a:xfrm>
            <a:off x="4143589" y="1"/>
            <a:ext cx="3169920" cy="481728"/>
          </a:xfrm>
          <a:prstGeom prst="rect">
            <a:avLst/>
          </a:prstGeom>
        </p:spPr>
        <p:txBody>
          <a:bodyPr vert="horz" lIns="96646" tIns="48324" rIns="96646" bIns="48324" rtlCol="0"/>
          <a:lstStyle>
            <a:lvl1pPr algn="r">
              <a:defRPr sz="1200"/>
            </a:lvl1pPr>
          </a:lstStyle>
          <a:p>
            <a:fld id="{A5A3EB46-3674-478A-B4BC-FAB1932A2ADC}" type="datetimeFigureOut">
              <a:rPr lang="en-US" smtClean="0"/>
              <a:t>6/28/2021</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46" tIns="48324" rIns="96646" bIns="48324" rtlCol="0" anchor="ctr"/>
          <a:lstStyle/>
          <a:p>
            <a:endParaRPr lang="en-US"/>
          </a:p>
        </p:txBody>
      </p:sp>
      <p:sp>
        <p:nvSpPr>
          <p:cNvPr id="5" name="Notes Placeholder 4"/>
          <p:cNvSpPr>
            <a:spLocks noGrp="1"/>
          </p:cNvSpPr>
          <p:nvPr>
            <p:ph type="body" sz="quarter" idx="3"/>
          </p:nvPr>
        </p:nvSpPr>
        <p:spPr>
          <a:xfrm>
            <a:off x="731520" y="4620577"/>
            <a:ext cx="5852160" cy="3780472"/>
          </a:xfrm>
          <a:prstGeom prst="rect">
            <a:avLst/>
          </a:prstGeom>
        </p:spPr>
        <p:txBody>
          <a:bodyPr vert="horz" lIns="96646" tIns="48324" rIns="96646" bIns="4832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476"/>
            <a:ext cx="3169920" cy="481727"/>
          </a:xfrm>
          <a:prstGeom prst="rect">
            <a:avLst/>
          </a:prstGeom>
        </p:spPr>
        <p:txBody>
          <a:bodyPr vert="horz" lIns="96646" tIns="48324" rIns="96646" bIns="48324" rtlCol="0" anchor="b"/>
          <a:lstStyle>
            <a:lvl1pPr algn="l">
              <a:defRPr sz="1200"/>
            </a:lvl1pPr>
          </a:lstStyle>
          <a:p>
            <a:endParaRPr lang="en-US"/>
          </a:p>
        </p:txBody>
      </p:sp>
      <p:sp>
        <p:nvSpPr>
          <p:cNvPr id="7" name="Slide Number Placeholder 6"/>
          <p:cNvSpPr>
            <a:spLocks noGrp="1"/>
          </p:cNvSpPr>
          <p:nvPr>
            <p:ph type="sldNum" sz="quarter" idx="5"/>
          </p:nvPr>
        </p:nvSpPr>
        <p:spPr>
          <a:xfrm>
            <a:off x="4143589" y="9119476"/>
            <a:ext cx="3169920" cy="481727"/>
          </a:xfrm>
          <a:prstGeom prst="rect">
            <a:avLst/>
          </a:prstGeom>
        </p:spPr>
        <p:txBody>
          <a:bodyPr vert="horz" lIns="96646" tIns="48324" rIns="96646" bIns="48324" rtlCol="0" anchor="b"/>
          <a:lstStyle>
            <a:lvl1pPr algn="r">
              <a:defRPr sz="1200"/>
            </a:lvl1pPr>
          </a:lstStyle>
          <a:p>
            <a:fld id="{A5718251-E73E-4442-B105-6B7856E00AD4}" type="slidenum">
              <a:rPr lang="en-US" smtClean="0"/>
              <a:t>‹#›</a:t>
            </a:fld>
            <a:endParaRPr lang="en-US"/>
          </a:p>
        </p:txBody>
      </p:sp>
    </p:spTree>
    <p:extLst>
      <p:ext uri="{BB962C8B-B14F-4D97-AF65-F5344CB8AC3E}">
        <p14:creationId xmlns:p14="http://schemas.microsoft.com/office/powerpoint/2010/main" val="1949324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hudexchange.info/news/emergency-housing-vouchers-webinar-series-may-and-june-2021/"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718251-E73E-4442-B105-6B7856E00AD4}" type="slidenum">
              <a:rPr lang="en-US" smtClean="0"/>
              <a:t>1</a:t>
            </a:fld>
            <a:endParaRPr lang="en-US"/>
          </a:p>
        </p:txBody>
      </p:sp>
    </p:spTree>
    <p:extLst>
      <p:ext uri="{BB962C8B-B14F-4D97-AF65-F5344CB8AC3E}">
        <p14:creationId xmlns:p14="http://schemas.microsoft.com/office/powerpoint/2010/main" val="4210835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718251-E73E-4442-B105-6B7856E00AD4}" type="slidenum">
              <a:rPr lang="en-US" smtClean="0"/>
              <a:t>2</a:t>
            </a:fld>
            <a:endParaRPr lang="en-US"/>
          </a:p>
        </p:txBody>
      </p:sp>
    </p:spTree>
    <p:extLst>
      <p:ext uri="{BB962C8B-B14F-4D97-AF65-F5344CB8AC3E}">
        <p14:creationId xmlns:p14="http://schemas.microsoft.com/office/powerpoint/2010/main" val="4260077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839BC92-0D8E-4A8A-B017-BC08B0B9F7F7}" type="slidenum">
              <a:rPr lang="en-US" smtClean="0"/>
              <a:pPr>
                <a:defRPr/>
              </a:pPr>
              <a:t>3</a:t>
            </a:fld>
            <a:endParaRPr lang="en-US" dirty="0"/>
          </a:p>
        </p:txBody>
      </p:sp>
    </p:spTree>
    <p:extLst>
      <p:ext uri="{BB962C8B-B14F-4D97-AF65-F5344CB8AC3E}">
        <p14:creationId xmlns:p14="http://schemas.microsoft.com/office/powerpoint/2010/main" val="912289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Waiver history</a:t>
            </a:r>
          </a:p>
          <a:p>
            <a:r>
              <a:rPr lang="en-US" dirty="0"/>
              <a:t>On March 31, 2020, CPD issued its first waivers of regulatory authority to help recipients prevent and mitigate the spread of COVID-19. On May 22, 2020, CPD issued its second set of waivers of regulatory authority to prevent and mitigate the spread of COVID-19. On September 30, 2020, CPD issued its third set of waivers of regulatory authority to prevent and mitigate the spread of COVID19. On December 30, 2020, CPD issued its fourth set of waivers of regulatory authority to prevent and mitigate the spread of COVID-19. On January 7, 2021, CPD issued a fifth waiver of requirements related to the Point-in-Time Count to prevent and mitigate the spread of COVID-19. This memorandum extends select waivers from these earlier waivers set to expire on March 31, 2021 and May 22, 2021 until June 30, 2021.</a:t>
            </a:r>
          </a:p>
        </p:txBody>
      </p:sp>
      <p:sp>
        <p:nvSpPr>
          <p:cNvPr id="4" name="Slide Number Placeholder 3"/>
          <p:cNvSpPr>
            <a:spLocks noGrp="1"/>
          </p:cNvSpPr>
          <p:nvPr>
            <p:ph type="sldNum" sz="quarter" idx="5"/>
          </p:nvPr>
        </p:nvSpPr>
        <p:spPr/>
        <p:txBody>
          <a:bodyPr/>
          <a:lstStyle/>
          <a:p>
            <a:fld id="{A5718251-E73E-4442-B105-6B7856E00AD4}" type="slidenum">
              <a:rPr lang="en-US" smtClean="0"/>
              <a:t>4</a:t>
            </a:fld>
            <a:endParaRPr lang="en-US"/>
          </a:p>
        </p:txBody>
      </p:sp>
    </p:spTree>
    <p:extLst>
      <p:ext uri="{BB962C8B-B14F-4D97-AF65-F5344CB8AC3E}">
        <p14:creationId xmlns:p14="http://schemas.microsoft.com/office/powerpoint/2010/main" val="2601652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333333"/>
                </a:solidFill>
                <a:effectLst/>
                <a:latin typeface="Open Sans" panose="020B0606030504020204" pitchFamily="34" charset="0"/>
              </a:rPr>
              <a:t>To achieve this goal, HUD sets out clear objectives, which includes calling on communities to:</a:t>
            </a:r>
          </a:p>
          <a:p>
            <a:pPr algn="l">
              <a:buFont typeface="+mj-lt"/>
              <a:buAutoNum type="arabicPeriod"/>
            </a:pPr>
            <a:r>
              <a:rPr lang="en-US" b="0" i="0" dirty="0">
                <a:solidFill>
                  <a:srgbClr val="333333"/>
                </a:solidFill>
                <a:effectLst/>
                <a:latin typeface="Open Sans" panose="020B0606030504020204" pitchFamily="34" charset="0"/>
              </a:rPr>
              <a:t>Ensure the demographics of people experiencing homelessness who have been vaccinated mirrors the demographics of the population of people experiencing homelessness.</a:t>
            </a:r>
          </a:p>
          <a:p>
            <a:pPr algn="l">
              <a:buFont typeface="+mj-lt"/>
              <a:buAutoNum type="arabicPeriod"/>
            </a:pPr>
            <a:r>
              <a:rPr lang="en-US" b="0" i="0" dirty="0">
                <a:solidFill>
                  <a:srgbClr val="333333"/>
                </a:solidFill>
                <a:effectLst/>
                <a:latin typeface="Open Sans" panose="020B0606030504020204" pitchFamily="34" charset="0"/>
              </a:rPr>
              <a:t>Strive for an overall vaccination rate of people experiencing homelessness that is comparable to or better than the vaccination rate of the general population.</a:t>
            </a:r>
          </a:p>
          <a:p>
            <a:pPr algn="l">
              <a:buFont typeface="+mj-lt"/>
              <a:buAutoNum type="arabicPeriod"/>
            </a:pPr>
            <a:r>
              <a:rPr lang="en-US" b="0" i="0" dirty="0">
                <a:solidFill>
                  <a:srgbClr val="333333"/>
                </a:solidFill>
                <a:effectLst/>
                <a:latin typeface="Open Sans" panose="020B0606030504020204" pitchFamily="34" charset="0"/>
              </a:rPr>
              <a:t>Lead with a race equity lens by focusing on: a) establishing vaccine confidence in historically marginalized communities; b) developing meaningful engagement strategies for these populations; and c) continuously examining our data to determine if we are making measurable improvements.</a:t>
            </a:r>
          </a:p>
          <a:p>
            <a:pPr algn="l">
              <a:buFont typeface="+mj-lt"/>
              <a:buAutoNum type="arabicPeriod"/>
            </a:pPr>
            <a:r>
              <a:rPr lang="en-US" b="0" i="0" dirty="0">
                <a:solidFill>
                  <a:srgbClr val="333333"/>
                </a:solidFill>
                <a:effectLst/>
                <a:latin typeface="Open Sans" panose="020B0606030504020204" pitchFamily="34" charset="0"/>
              </a:rPr>
              <a:t>Create engagement strategies that focus on the intersection of race and other historically marginalized populations who are overrepresented in the population of people experiencing homelessness, such as people with disabilities and people who identify as LGBTQ.</a:t>
            </a:r>
          </a:p>
          <a:p>
            <a:endParaRPr lang="en-US" dirty="0"/>
          </a:p>
        </p:txBody>
      </p:sp>
      <p:sp>
        <p:nvSpPr>
          <p:cNvPr id="4" name="Slide Number Placeholder 3"/>
          <p:cNvSpPr>
            <a:spLocks noGrp="1"/>
          </p:cNvSpPr>
          <p:nvPr>
            <p:ph type="sldNum" sz="quarter" idx="5"/>
          </p:nvPr>
        </p:nvSpPr>
        <p:spPr/>
        <p:txBody>
          <a:bodyPr/>
          <a:lstStyle/>
          <a:p>
            <a:fld id="{A5718251-E73E-4442-B105-6B7856E00AD4}" type="slidenum">
              <a:rPr lang="en-US" smtClean="0"/>
              <a:t>5</a:t>
            </a:fld>
            <a:endParaRPr lang="en-US"/>
          </a:p>
        </p:txBody>
      </p:sp>
    </p:spTree>
    <p:extLst>
      <p:ext uri="{BB962C8B-B14F-4D97-AF65-F5344CB8AC3E}">
        <p14:creationId xmlns:p14="http://schemas.microsoft.com/office/powerpoint/2010/main" val="2429794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718251-E73E-4442-B105-6B7856E00AD4}" type="slidenum">
              <a:rPr lang="en-US" smtClean="0"/>
              <a:t>6</a:t>
            </a:fld>
            <a:endParaRPr lang="en-US"/>
          </a:p>
        </p:txBody>
      </p:sp>
    </p:spTree>
    <p:extLst>
      <p:ext uri="{BB962C8B-B14F-4D97-AF65-F5344CB8AC3E}">
        <p14:creationId xmlns:p14="http://schemas.microsoft.com/office/powerpoint/2010/main" val="3026957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333333"/>
                </a:solidFill>
                <a:effectLst/>
                <a:latin typeface="Open Sans" panose="020B0606030504020204" pitchFamily="34" charset="0"/>
              </a:rPr>
              <a:t>his webinar equipped attendees to develop or update coordinated entry (CE) policies and processes around assessing households from eligible and prioritized populations and making direct referrals to Public Housing Authorities (PHAs). Attendees were also able to identify opportunities to increase CE capacity to handle Emergency Housing Voucher (EHV) referrals and strategies for expediting referrals.</a:t>
            </a:r>
          </a:p>
          <a:p>
            <a:pPr algn="l"/>
            <a:r>
              <a:rPr lang="en-US" b="0" i="0" dirty="0">
                <a:solidFill>
                  <a:srgbClr val="333333"/>
                </a:solidFill>
                <a:effectLst/>
                <a:latin typeface="Open Sans" panose="020B0606030504020204" pitchFamily="34" charset="0"/>
              </a:rPr>
              <a:t>This webinar is part of a webinar series that aims to help local Public Housing Authorities (PHAs) and Continuums of Care (</a:t>
            </a:r>
            <a:r>
              <a:rPr lang="en-US" b="0" i="0" dirty="0" err="1">
                <a:solidFill>
                  <a:srgbClr val="333333"/>
                </a:solidFill>
                <a:effectLst/>
                <a:latin typeface="Open Sans" panose="020B0606030504020204" pitchFamily="34" charset="0"/>
              </a:rPr>
              <a:t>CoCs</a:t>
            </a:r>
            <a:r>
              <a:rPr lang="en-US" b="0" i="0" dirty="0">
                <a:solidFill>
                  <a:srgbClr val="333333"/>
                </a:solidFill>
                <a:effectLst/>
                <a:latin typeface="Open Sans" panose="020B0606030504020204" pitchFamily="34" charset="0"/>
              </a:rPr>
              <a:t>) prepare for EHVs. View all webinars in the </a:t>
            </a:r>
            <a:r>
              <a:rPr lang="en-US" b="1" i="0" u="none" strike="noStrike" dirty="0">
                <a:solidFill>
                  <a:srgbClr val="337AB7"/>
                </a:solidFill>
                <a:effectLst/>
                <a:latin typeface="Open Sans" panose="020B0606030504020204" pitchFamily="34" charset="0"/>
                <a:hlinkClick r:id="rId3"/>
              </a:rPr>
              <a:t>EHV Webinar Series</a:t>
            </a:r>
            <a:r>
              <a:rPr lang="en-US" b="0" i="0" dirty="0">
                <a:solidFill>
                  <a:srgbClr val="333333"/>
                </a:solidFill>
                <a:effectLst/>
                <a:latin typeface="Open Sans" panose="020B0606030504020204" pitchFamily="34" charset="0"/>
              </a:rPr>
              <a:t>.</a:t>
            </a:r>
          </a:p>
          <a:p>
            <a:endParaRPr lang="en-US" dirty="0"/>
          </a:p>
        </p:txBody>
      </p:sp>
      <p:sp>
        <p:nvSpPr>
          <p:cNvPr id="4" name="Slide Number Placeholder 3"/>
          <p:cNvSpPr>
            <a:spLocks noGrp="1"/>
          </p:cNvSpPr>
          <p:nvPr>
            <p:ph type="sldNum" sz="quarter" idx="5"/>
          </p:nvPr>
        </p:nvSpPr>
        <p:spPr/>
        <p:txBody>
          <a:bodyPr/>
          <a:lstStyle/>
          <a:p>
            <a:fld id="{A5718251-E73E-4442-B105-6B7856E00AD4}" type="slidenum">
              <a:rPr lang="en-US" smtClean="0"/>
              <a:t>7</a:t>
            </a:fld>
            <a:endParaRPr lang="en-US"/>
          </a:p>
        </p:txBody>
      </p:sp>
    </p:spTree>
    <p:extLst>
      <p:ext uri="{BB962C8B-B14F-4D97-AF65-F5344CB8AC3E}">
        <p14:creationId xmlns:p14="http://schemas.microsoft.com/office/powerpoint/2010/main" val="682786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718251-E73E-4442-B105-6B7856E00AD4}" type="slidenum">
              <a:rPr lang="en-US" smtClean="0"/>
              <a:t>8</a:t>
            </a:fld>
            <a:endParaRPr lang="en-US"/>
          </a:p>
        </p:txBody>
      </p:sp>
    </p:spTree>
    <p:extLst>
      <p:ext uri="{BB962C8B-B14F-4D97-AF65-F5344CB8AC3E}">
        <p14:creationId xmlns:p14="http://schemas.microsoft.com/office/powerpoint/2010/main" val="967804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1"/>
            <a:ext cx="10363200" cy="1440179"/>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1828801" y="3840480"/>
            <a:ext cx="8534399" cy="17145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4145281" y="6377940"/>
            <a:ext cx="3901439" cy="342900"/>
          </a:xfrm>
          <a:prstGeom prst="rect">
            <a:avLst/>
          </a:prstGeom>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F35F8C03-3B16-43B5-9333-4D097DD772D0}" type="datetime1">
              <a:rPr lang="en-US" smtClean="0"/>
              <a:t>6/28/2021</a:t>
            </a:fld>
            <a:endParaRPr lang="en-US" dirty="0"/>
          </a:p>
        </p:txBody>
      </p:sp>
      <p:sp>
        <p:nvSpPr>
          <p:cNvPr id="6" name="Holder 6"/>
          <p:cNvSpPr>
            <a:spLocks noGrp="1"/>
          </p:cNvSpPr>
          <p:nvPr>
            <p:ph type="sldNum" sz="quarter" idx="7"/>
          </p:nvPr>
        </p:nvSpPr>
        <p:spPr>
          <a:xfrm>
            <a:off x="8629200" y="6277610"/>
            <a:ext cx="1073379" cy="271780"/>
          </a:xfrm>
          <a:prstGeom prst="rect">
            <a:avLst/>
          </a:prstGeom>
        </p:spPr>
        <p:txBody>
          <a:bodyPr lIns="0" tIns="0" rIns="0" bIns="0"/>
          <a:lstStyle>
            <a:lvl1pPr>
              <a:defRPr sz="2800"/>
            </a:lvl1pPr>
          </a:lstStyle>
          <a:p>
            <a:pPr marL="102870"/>
            <a:fld id="{81D60167-4931-47E6-BA6A-407CBD079E47}" type="slidenum">
              <a:rPr lang="en-US" spc="-10" smtClean="0">
                <a:solidFill>
                  <a:srgbClr val="878787"/>
                </a:solidFill>
                <a:cs typeface="Calibri"/>
              </a:rPr>
              <a:pPr marL="102870"/>
              <a:t>‹#›</a:t>
            </a:fld>
            <a:endParaRPr lang="en-US" dirty="0">
              <a:cs typeface="Calibri"/>
            </a:endParaRPr>
          </a:p>
        </p:txBody>
      </p:sp>
    </p:spTree>
    <p:extLst>
      <p:ext uri="{BB962C8B-B14F-4D97-AF65-F5344CB8AC3E}">
        <p14:creationId xmlns:p14="http://schemas.microsoft.com/office/powerpoint/2010/main" val="3853373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A562B52-CB6C-41E4-A4C8-55EC18A3F514}" type="datetime1">
              <a:rPr lang="en-US" smtClean="0">
                <a:solidFill>
                  <a:prstClr val="black">
                    <a:tint val="75000"/>
                  </a:prstClr>
                </a:solidFill>
              </a:rPr>
              <a:pPr>
                <a:defRPr/>
              </a:pPr>
              <a:t>6/28/2021</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97C97D90-1366-4485-9C70-791B09BF02B2}"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7C85E71-34BD-4B58-A32E-E4B76FD26D37}" type="datetime1">
              <a:rPr lang="en-US" smtClean="0">
                <a:solidFill>
                  <a:prstClr val="black">
                    <a:tint val="75000"/>
                  </a:prstClr>
                </a:solidFill>
              </a:rPr>
              <a:pPr>
                <a:defRPr/>
              </a:pPr>
              <a:t>6/28/2021</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E23FDDA0-1087-4C2B-801B-25C5334CCD09}"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6E1461-72EB-44D8-8131-E32A2C5B6107}" type="datetime1">
              <a:rPr lang="en-US" smtClean="0">
                <a:solidFill>
                  <a:prstClr val="black">
                    <a:tint val="75000"/>
                  </a:prstClr>
                </a:solidFill>
              </a:rPr>
              <a:pPr>
                <a:defRPr/>
              </a:pPr>
              <a:t>6/28/2021</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58CF597-3EB7-4283-97A0-AC6E93364DED}"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2778E85-3E96-49E0-9D65-5698623F3636}" type="datetime1">
              <a:rPr lang="en-US" smtClean="0">
                <a:solidFill>
                  <a:prstClr val="black">
                    <a:tint val="75000"/>
                  </a:prstClr>
                </a:solidFill>
              </a:rPr>
              <a:pPr>
                <a:defRPr/>
              </a:pPr>
              <a:t>6/28/2021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EBF3A84-C03B-4D29-BACE-36A685954B12}"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F5AD229-CFF2-4384-A0E9-096DF4BDD4CB}" type="datetime1">
              <a:rPr lang="en-US" smtClean="0">
                <a:solidFill>
                  <a:prstClr val="black">
                    <a:tint val="75000"/>
                  </a:prstClr>
                </a:solidFill>
              </a:rPr>
              <a:pPr>
                <a:defRPr/>
              </a:pPr>
              <a:t>6/28/2021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1409C5A-8C3C-4D40-9EF6-4A188584845D}"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8EBB5D9-12DD-46C3-92D8-9D37D8E82FE5}" type="datetime1">
              <a:rPr lang="en-US" smtClean="0">
                <a:solidFill>
                  <a:prstClr val="black">
                    <a:tint val="75000"/>
                  </a:prstClr>
                </a:solidFill>
              </a:rPr>
              <a:pPr>
                <a:defRPr/>
              </a:pPr>
              <a:t>6/28/2021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C298A76-0133-4C4B-8147-9BE7ACCE33E3}"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F41A6F-7CB4-4E1F-896A-1143D034A694}" type="datetime1">
              <a:rPr lang="en-US" smtClean="0">
                <a:solidFill>
                  <a:prstClr val="black">
                    <a:tint val="75000"/>
                  </a:prstClr>
                </a:solidFill>
              </a:rPr>
              <a:pPr>
                <a:defRPr/>
              </a:pPr>
              <a:t>6/28/2021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20E2863-B188-4EBB-8F7E-E4224D32CA7A}"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a:xfrm>
            <a:off x="4145281" y="6377940"/>
            <a:ext cx="3901439" cy="342900"/>
          </a:xfrm>
          <a:prstGeom prst="rect">
            <a:avLst/>
          </a:prstGeom>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CF4E28D8-310D-4A08-BFF2-4F9D91E91CD6}" type="datetime1">
              <a:rPr lang="en-US" smtClean="0"/>
              <a:t>6/28/2021</a:t>
            </a:fld>
            <a:endParaRPr lang="en-US" dirty="0"/>
          </a:p>
        </p:txBody>
      </p:sp>
      <p:sp>
        <p:nvSpPr>
          <p:cNvPr id="6" name="Holder 6"/>
          <p:cNvSpPr>
            <a:spLocks noGrp="1"/>
          </p:cNvSpPr>
          <p:nvPr>
            <p:ph type="sldNum" sz="quarter" idx="7"/>
          </p:nvPr>
        </p:nvSpPr>
        <p:spPr>
          <a:xfrm>
            <a:off x="8580214" y="6242050"/>
            <a:ext cx="1073379" cy="271780"/>
          </a:xfrm>
          <a:prstGeom prst="rect">
            <a:avLst/>
          </a:prstGeom>
        </p:spPr>
        <p:txBody>
          <a:bodyPr lIns="0" tIns="0" rIns="0" bIns="0"/>
          <a:lstStyle>
            <a:lvl1pPr>
              <a:defRPr sz="2800"/>
            </a:lvl1pPr>
          </a:lstStyle>
          <a:p>
            <a:pPr marL="102870"/>
            <a:fld id="{81D60167-4931-47E6-BA6A-407CBD079E47}" type="slidenum">
              <a:rPr lang="en-US" spc="-10" smtClean="0">
                <a:solidFill>
                  <a:srgbClr val="878787"/>
                </a:solidFill>
                <a:cs typeface="Calibri"/>
              </a:rPr>
              <a:pPr marL="102870"/>
              <a:t>‹#›</a:t>
            </a:fld>
            <a:endParaRPr lang="en-US" dirty="0">
              <a:cs typeface="Calibri"/>
            </a:endParaRPr>
          </a:p>
        </p:txBody>
      </p:sp>
    </p:spTree>
    <p:extLst>
      <p:ext uri="{BB962C8B-B14F-4D97-AF65-F5344CB8AC3E}">
        <p14:creationId xmlns:p14="http://schemas.microsoft.com/office/powerpoint/2010/main" val="3230570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6278879" y="1577340"/>
            <a:ext cx="5303520" cy="4526280"/>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a:xfrm>
            <a:off x="4145281" y="6377940"/>
            <a:ext cx="3901439" cy="342900"/>
          </a:xfrm>
          <a:prstGeom prst="rect">
            <a:avLst/>
          </a:prstGeom>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D2E502A1-525F-44C2-B371-816E89CCFE89}" type="datetime1">
              <a:rPr lang="en-US" smtClean="0"/>
              <a:t>6/28/2021</a:t>
            </a:fld>
            <a:endParaRPr lang="en-US" dirty="0"/>
          </a:p>
        </p:txBody>
      </p:sp>
      <p:sp>
        <p:nvSpPr>
          <p:cNvPr id="7" name="Holder 7"/>
          <p:cNvSpPr>
            <a:spLocks noGrp="1"/>
          </p:cNvSpPr>
          <p:nvPr>
            <p:ph type="sldNum" sz="quarter" idx="7"/>
          </p:nvPr>
        </p:nvSpPr>
        <p:spPr>
          <a:xfrm>
            <a:off x="8580214" y="6242050"/>
            <a:ext cx="1073379" cy="271780"/>
          </a:xfrm>
          <a:prstGeom prst="rect">
            <a:avLst/>
          </a:prstGeom>
        </p:spPr>
        <p:txBody>
          <a:bodyPr lIns="0" tIns="0" rIns="0" bIns="0"/>
          <a:lstStyle>
            <a:lvl1pPr>
              <a:defRPr sz="2800"/>
            </a:lvl1pPr>
          </a:lstStyle>
          <a:p>
            <a:pPr marL="102870"/>
            <a:fld id="{81D60167-4931-47E6-BA6A-407CBD079E47}" type="slidenum">
              <a:rPr lang="en-US" spc="-10" smtClean="0">
                <a:solidFill>
                  <a:srgbClr val="878787"/>
                </a:solidFill>
                <a:cs typeface="Calibri"/>
              </a:rPr>
              <a:pPr marL="102870"/>
              <a:t>‹#›</a:t>
            </a:fld>
            <a:endParaRPr lang="en-US" dirty="0">
              <a:cs typeface="Calibri"/>
            </a:endParaRPr>
          </a:p>
        </p:txBody>
      </p:sp>
    </p:spTree>
    <p:extLst>
      <p:ext uri="{BB962C8B-B14F-4D97-AF65-F5344CB8AC3E}">
        <p14:creationId xmlns:p14="http://schemas.microsoft.com/office/powerpoint/2010/main" val="755989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a:xfrm>
            <a:off x="4145281" y="6377940"/>
            <a:ext cx="3901439" cy="342900"/>
          </a:xfrm>
          <a:prstGeom prst="rect">
            <a:avLst/>
          </a:prstGeom>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311C0421-1C10-4346-88FA-D5F249A34F72}" type="datetime1">
              <a:rPr lang="en-US" smtClean="0"/>
              <a:t>6/28/2021</a:t>
            </a:fld>
            <a:endParaRPr lang="en-US" dirty="0"/>
          </a:p>
        </p:txBody>
      </p:sp>
      <p:sp>
        <p:nvSpPr>
          <p:cNvPr id="5" name="Holder 5"/>
          <p:cNvSpPr>
            <a:spLocks noGrp="1"/>
          </p:cNvSpPr>
          <p:nvPr>
            <p:ph type="sldNum" sz="quarter" idx="7"/>
          </p:nvPr>
        </p:nvSpPr>
        <p:spPr>
          <a:xfrm>
            <a:off x="8596543" y="6242050"/>
            <a:ext cx="1073379" cy="271780"/>
          </a:xfrm>
          <a:prstGeom prst="rect">
            <a:avLst/>
          </a:prstGeom>
        </p:spPr>
        <p:txBody>
          <a:bodyPr lIns="0" tIns="0" rIns="0" bIns="0"/>
          <a:lstStyle>
            <a:lvl1pPr>
              <a:defRPr sz="2800"/>
            </a:lvl1pPr>
          </a:lstStyle>
          <a:p>
            <a:pPr marL="102870"/>
            <a:fld id="{81D60167-4931-47E6-BA6A-407CBD079E47}" type="slidenum">
              <a:rPr lang="en-US" spc="-10" smtClean="0">
                <a:solidFill>
                  <a:srgbClr val="878787"/>
                </a:solidFill>
                <a:cs typeface="Calibri"/>
              </a:rPr>
              <a:pPr marL="102870"/>
              <a:t>‹#›</a:t>
            </a:fld>
            <a:endParaRPr lang="en-US" dirty="0">
              <a:cs typeface="Calibri"/>
            </a:endParaRPr>
          </a:p>
        </p:txBody>
      </p:sp>
    </p:spTree>
    <p:extLst>
      <p:ext uri="{BB962C8B-B14F-4D97-AF65-F5344CB8AC3E}">
        <p14:creationId xmlns:p14="http://schemas.microsoft.com/office/powerpoint/2010/main" val="3075242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4145281" y="6377940"/>
            <a:ext cx="3901439" cy="342900"/>
          </a:xfrm>
          <a:prstGeom prst="rect">
            <a:avLst/>
          </a:prstGeom>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DE02BF73-B169-4967-AA3E-CCC774F00AB8}" type="datetime1">
              <a:rPr lang="en-US" smtClean="0"/>
              <a:t>6/28/2021</a:t>
            </a:fld>
            <a:endParaRPr lang="en-US" dirty="0"/>
          </a:p>
        </p:txBody>
      </p:sp>
      <p:sp>
        <p:nvSpPr>
          <p:cNvPr id="4" name="Holder 4"/>
          <p:cNvSpPr>
            <a:spLocks noGrp="1"/>
          </p:cNvSpPr>
          <p:nvPr>
            <p:ph type="sldNum" sz="quarter" idx="7"/>
          </p:nvPr>
        </p:nvSpPr>
        <p:spPr>
          <a:xfrm>
            <a:off x="8563885" y="6242050"/>
            <a:ext cx="1073379" cy="271780"/>
          </a:xfrm>
          <a:prstGeom prst="rect">
            <a:avLst/>
          </a:prstGeom>
        </p:spPr>
        <p:txBody>
          <a:bodyPr lIns="0" tIns="0" rIns="0" bIns="0"/>
          <a:lstStyle>
            <a:lvl1pPr>
              <a:defRPr sz="2800"/>
            </a:lvl1pPr>
          </a:lstStyle>
          <a:p>
            <a:pPr marL="102870"/>
            <a:fld id="{81D60167-4931-47E6-BA6A-407CBD079E47}" type="slidenum">
              <a:rPr lang="en-US" spc="-10" smtClean="0">
                <a:solidFill>
                  <a:srgbClr val="878787"/>
                </a:solidFill>
                <a:cs typeface="Calibri"/>
              </a:rPr>
              <a:pPr marL="102870"/>
              <a:t>‹#›</a:t>
            </a:fld>
            <a:endParaRPr lang="en-US" dirty="0">
              <a:cs typeface="Calibri"/>
            </a:endParaRPr>
          </a:p>
        </p:txBody>
      </p:sp>
    </p:spTree>
    <p:extLst>
      <p:ext uri="{BB962C8B-B14F-4D97-AF65-F5344CB8AC3E}">
        <p14:creationId xmlns:p14="http://schemas.microsoft.com/office/powerpoint/2010/main" val="2992163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506E7203-52A1-4C4C-94BD-A6311C1F6CF7}" type="datetime1">
              <a:rPr lang="en-US" smtClean="0">
                <a:solidFill>
                  <a:prstClr val="black">
                    <a:tint val="75000"/>
                  </a:prstClr>
                </a:solidFill>
              </a:rPr>
              <a:pPr>
                <a:defRPr/>
              </a:pPr>
              <a:t>6/28/2021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2FD1460-3D85-489D-9730-4312AA7B237F}"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1152546-FE45-4AC6-A0D7-EA39641BB028}" type="datetime1">
              <a:rPr lang="en-US" smtClean="0">
                <a:solidFill>
                  <a:prstClr val="black">
                    <a:tint val="75000"/>
                  </a:prstClr>
                </a:solidFill>
              </a:rPr>
              <a:pPr>
                <a:defRPr/>
              </a:pPr>
              <a:t>6/28/2021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1565274-DC5C-4E1F-A410-922C137E97DB}"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99D7A6B-20C1-456B-9694-710C2FD43F3B}" type="datetime1">
              <a:rPr lang="en-US" smtClean="0">
                <a:solidFill>
                  <a:prstClr val="black">
                    <a:tint val="75000"/>
                  </a:prstClr>
                </a:solidFill>
              </a:rPr>
              <a:pPr>
                <a:defRPr/>
              </a:pPr>
              <a:t>6/28/2021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052BFB5-1F44-4D44-929A-1F14D20512B4}"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9CB00B2-84E7-4D60-9B70-43D9D1BB2DD9}" type="datetime1">
              <a:rPr lang="en-US" smtClean="0">
                <a:solidFill>
                  <a:prstClr val="black">
                    <a:tint val="75000"/>
                  </a:prstClr>
                </a:solidFill>
              </a:rPr>
              <a:pPr>
                <a:defRPr/>
              </a:pPr>
              <a:t>6/28/2021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8B6E564-358C-4196-981C-B47F970FE040}"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image" Target="../media/image3.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5.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6" Type="http://schemas.openxmlformats.org/officeDocument/2006/relationships/image" Target="../media/image8.pn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7.pn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6.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7747"/>
            <a:ext cx="12189291" cy="1333500"/>
          </a:xfrm>
          <a:prstGeom prst="rect">
            <a:avLst/>
          </a:prstGeom>
          <a:blipFill>
            <a:blip r:embed="rId7" cstate="print"/>
            <a:stretch>
              <a:fillRect/>
            </a:stretch>
          </a:blipFill>
        </p:spPr>
        <p:txBody>
          <a:bodyPr wrap="square" lIns="0" tIns="0" rIns="0" bIns="0" rtlCol="0">
            <a:noAutofit/>
          </a:bodyPr>
          <a:lstStyle/>
          <a:p>
            <a:endParaRPr sz="1800" dirty="0"/>
          </a:p>
        </p:txBody>
      </p:sp>
      <p:sp>
        <p:nvSpPr>
          <p:cNvPr id="17" name="bk object 17"/>
          <p:cNvSpPr/>
          <p:nvPr/>
        </p:nvSpPr>
        <p:spPr>
          <a:xfrm>
            <a:off x="0" y="4355719"/>
            <a:ext cx="12189291" cy="2502280"/>
          </a:xfrm>
          <a:prstGeom prst="rect">
            <a:avLst/>
          </a:prstGeom>
          <a:blipFill>
            <a:blip r:embed="rId8" cstate="print"/>
            <a:stretch>
              <a:fillRect/>
            </a:stretch>
          </a:blipFill>
        </p:spPr>
        <p:txBody>
          <a:bodyPr wrap="square" lIns="0" tIns="0" rIns="0" bIns="0" rtlCol="0">
            <a:noAutofit/>
          </a:bodyPr>
          <a:lstStyle/>
          <a:p>
            <a:endParaRPr sz="1800" dirty="0"/>
          </a:p>
        </p:txBody>
      </p:sp>
      <p:sp>
        <p:nvSpPr>
          <p:cNvPr id="18" name="bk object 18"/>
          <p:cNvSpPr/>
          <p:nvPr/>
        </p:nvSpPr>
        <p:spPr>
          <a:xfrm>
            <a:off x="9738697" y="5923915"/>
            <a:ext cx="1036320" cy="775716"/>
          </a:xfrm>
          <a:custGeom>
            <a:avLst/>
            <a:gdLst/>
            <a:ahLst/>
            <a:cxnLst/>
            <a:rect l="l" t="t" r="r" b="b"/>
            <a:pathLst>
              <a:path w="777240" h="775716">
                <a:moveTo>
                  <a:pt x="388620" y="0"/>
                </a:moveTo>
                <a:lnTo>
                  <a:pt x="325521" y="5077"/>
                </a:lnTo>
                <a:lnTo>
                  <a:pt x="265688" y="19775"/>
                </a:lnTo>
                <a:lnTo>
                  <a:pt x="209914" y="43287"/>
                </a:lnTo>
                <a:lnTo>
                  <a:pt x="158995" y="74810"/>
                </a:lnTo>
                <a:lnTo>
                  <a:pt x="113728" y="113538"/>
                </a:lnTo>
                <a:lnTo>
                  <a:pt x="74907" y="158666"/>
                </a:lnTo>
                <a:lnTo>
                  <a:pt x="43328" y="209391"/>
                </a:lnTo>
                <a:lnTo>
                  <a:pt x="19787" y="264907"/>
                </a:lnTo>
                <a:lnTo>
                  <a:pt x="5079" y="324410"/>
                </a:lnTo>
                <a:lnTo>
                  <a:pt x="0" y="387096"/>
                </a:lnTo>
                <a:lnTo>
                  <a:pt x="1286" y="419003"/>
                </a:lnTo>
                <a:lnTo>
                  <a:pt x="11279" y="480568"/>
                </a:lnTo>
                <a:lnTo>
                  <a:pt x="30503" y="538472"/>
                </a:lnTo>
                <a:lnTo>
                  <a:pt x="58163" y="591917"/>
                </a:lnTo>
                <a:lnTo>
                  <a:pt x="93462" y="640109"/>
                </a:lnTo>
                <a:lnTo>
                  <a:pt x="135606" y="682253"/>
                </a:lnTo>
                <a:lnTo>
                  <a:pt x="183798" y="717552"/>
                </a:lnTo>
                <a:lnTo>
                  <a:pt x="237243" y="745212"/>
                </a:lnTo>
                <a:lnTo>
                  <a:pt x="295147" y="764436"/>
                </a:lnTo>
                <a:lnTo>
                  <a:pt x="356712" y="774429"/>
                </a:lnTo>
                <a:lnTo>
                  <a:pt x="388620" y="775716"/>
                </a:lnTo>
                <a:lnTo>
                  <a:pt x="420527" y="774429"/>
                </a:lnTo>
                <a:lnTo>
                  <a:pt x="482092" y="764436"/>
                </a:lnTo>
                <a:lnTo>
                  <a:pt x="539996" y="745212"/>
                </a:lnTo>
                <a:lnTo>
                  <a:pt x="593441" y="717552"/>
                </a:lnTo>
                <a:lnTo>
                  <a:pt x="641633" y="682253"/>
                </a:lnTo>
                <a:lnTo>
                  <a:pt x="683777" y="640109"/>
                </a:lnTo>
                <a:lnTo>
                  <a:pt x="719076" y="591917"/>
                </a:lnTo>
                <a:lnTo>
                  <a:pt x="746736" y="538472"/>
                </a:lnTo>
                <a:lnTo>
                  <a:pt x="765960" y="480568"/>
                </a:lnTo>
                <a:lnTo>
                  <a:pt x="775953" y="419003"/>
                </a:lnTo>
                <a:lnTo>
                  <a:pt x="777240" y="387096"/>
                </a:lnTo>
                <a:lnTo>
                  <a:pt x="775953" y="355405"/>
                </a:lnTo>
                <a:lnTo>
                  <a:pt x="765960" y="294211"/>
                </a:lnTo>
                <a:lnTo>
                  <a:pt x="746736" y="236601"/>
                </a:lnTo>
                <a:lnTo>
                  <a:pt x="719076" y="183379"/>
                </a:lnTo>
                <a:lnTo>
                  <a:pt x="683777" y="135352"/>
                </a:lnTo>
                <a:lnTo>
                  <a:pt x="641633" y="93323"/>
                </a:lnTo>
                <a:lnTo>
                  <a:pt x="593441" y="58097"/>
                </a:lnTo>
                <a:lnTo>
                  <a:pt x="539996" y="30480"/>
                </a:lnTo>
                <a:lnTo>
                  <a:pt x="482092" y="11274"/>
                </a:lnTo>
                <a:lnTo>
                  <a:pt x="420527" y="1286"/>
                </a:lnTo>
                <a:lnTo>
                  <a:pt x="388620" y="0"/>
                </a:lnTo>
                <a:close/>
              </a:path>
            </a:pathLst>
          </a:custGeom>
          <a:solidFill>
            <a:srgbClr val="FFFFFF"/>
          </a:solidFill>
        </p:spPr>
        <p:txBody>
          <a:bodyPr wrap="square" lIns="0" tIns="0" rIns="0" bIns="0" rtlCol="0">
            <a:noAutofit/>
          </a:bodyPr>
          <a:lstStyle/>
          <a:p>
            <a:endParaRPr sz="1800" dirty="0"/>
          </a:p>
        </p:txBody>
      </p:sp>
      <p:sp>
        <p:nvSpPr>
          <p:cNvPr id="19" name="bk object 19"/>
          <p:cNvSpPr/>
          <p:nvPr/>
        </p:nvSpPr>
        <p:spPr>
          <a:xfrm>
            <a:off x="9881953" y="5930842"/>
            <a:ext cx="844296" cy="761861"/>
          </a:xfrm>
          <a:prstGeom prst="rect">
            <a:avLst/>
          </a:prstGeom>
          <a:blipFill>
            <a:blip r:embed="rId9" cstate="print"/>
            <a:stretch>
              <a:fillRect/>
            </a:stretch>
          </a:blipFill>
        </p:spPr>
        <p:txBody>
          <a:bodyPr wrap="square" lIns="0" tIns="0" rIns="0" bIns="0" rtlCol="0">
            <a:noAutofit/>
          </a:bodyPr>
          <a:lstStyle/>
          <a:p>
            <a:endParaRPr sz="1800" dirty="0"/>
          </a:p>
        </p:txBody>
      </p:sp>
      <p:sp>
        <p:nvSpPr>
          <p:cNvPr id="20" name="bk object 20"/>
          <p:cNvSpPr/>
          <p:nvPr/>
        </p:nvSpPr>
        <p:spPr>
          <a:xfrm>
            <a:off x="10939610" y="6155564"/>
            <a:ext cx="853269" cy="513461"/>
          </a:xfrm>
          <a:custGeom>
            <a:avLst/>
            <a:gdLst/>
            <a:ahLst/>
            <a:cxnLst/>
            <a:rect l="l" t="t" r="r" b="b"/>
            <a:pathLst>
              <a:path w="639952" h="513460">
                <a:moveTo>
                  <a:pt x="0" y="0"/>
                </a:moveTo>
                <a:lnTo>
                  <a:pt x="639952" y="0"/>
                </a:lnTo>
                <a:lnTo>
                  <a:pt x="639952" y="513461"/>
                </a:lnTo>
                <a:lnTo>
                  <a:pt x="0" y="513461"/>
                </a:lnTo>
                <a:lnTo>
                  <a:pt x="0" y="0"/>
                </a:lnTo>
                <a:close/>
              </a:path>
            </a:pathLst>
          </a:custGeom>
          <a:solidFill>
            <a:srgbClr val="FFFFFF"/>
          </a:solidFill>
        </p:spPr>
        <p:txBody>
          <a:bodyPr wrap="square" lIns="0" tIns="0" rIns="0" bIns="0" rtlCol="0">
            <a:noAutofit/>
          </a:bodyPr>
          <a:lstStyle/>
          <a:p>
            <a:endParaRPr sz="1800" dirty="0"/>
          </a:p>
        </p:txBody>
      </p:sp>
      <p:sp>
        <p:nvSpPr>
          <p:cNvPr id="21" name="bk object 21"/>
          <p:cNvSpPr/>
          <p:nvPr/>
        </p:nvSpPr>
        <p:spPr>
          <a:xfrm>
            <a:off x="10939609" y="5923916"/>
            <a:ext cx="853440" cy="231647"/>
          </a:xfrm>
          <a:custGeom>
            <a:avLst/>
            <a:gdLst/>
            <a:ahLst/>
            <a:cxnLst/>
            <a:rect l="l" t="t" r="r" b="b"/>
            <a:pathLst>
              <a:path w="640080" h="231648">
                <a:moveTo>
                  <a:pt x="320040" y="0"/>
                </a:moveTo>
                <a:lnTo>
                  <a:pt x="0" y="231648"/>
                </a:lnTo>
                <a:lnTo>
                  <a:pt x="640080" y="231648"/>
                </a:lnTo>
                <a:lnTo>
                  <a:pt x="320040" y="0"/>
                </a:lnTo>
                <a:close/>
              </a:path>
            </a:pathLst>
          </a:custGeom>
          <a:solidFill>
            <a:srgbClr val="FFFFFF"/>
          </a:solidFill>
        </p:spPr>
        <p:txBody>
          <a:bodyPr wrap="square" lIns="0" tIns="0" rIns="0" bIns="0" rtlCol="0">
            <a:noAutofit/>
          </a:bodyPr>
          <a:lstStyle/>
          <a:p>
            <a:endParaRPr sz="1800" dirty="0"/>
          </a:p>
        </p:txBody>
      </p:sp>
      <p:sp>
        <p:nvSpPr>
          <p:cNvPr id="22" name="bk object 22"/>
          <p:cNvSpPr/>
          <p:nvPr/>
        </p:nvSpPr>
        <p:spPr>
          <a:xfrm>
            <a:off x="11002603" y="5923915"/>
            <a:ext cx="577086" cy="697992"/>
          </a:xfrm>
          <a:prstGeom prst="rect">
            <a:avLst/>
          </a:prstGeom>
          <a:blipFill>
            <a:blip r:embed="rId10" cstate="print"/>
            <a:stretch>
              <a:fillRect/>
            </a:stretch>
          </a:blipFill>
        </p:spPr>
        <p:txBody>
          <a:bodyPr wrap="square" lIns="0" tIns="0" rIns="0" bIns="0" rtlCol="0">
            <a:noAutofit/>
          </a:bodyPr>
          <a:lstStyle/>
          <a:p>
            <a:endParaRPr sz="1800" dirty="0"/>
          </a:p>
        </p:txBody>
      </p:sp>
      <p:sp>
        <p:nvSpPr>
          <p:cNvPr id="2" name="Holder 2"/>
          <p:cNvSpPr>
            <a:spLocks noGrp="1"/>
          </p:cNvSpPr>
          <p:nvPr>
            <p:ph type="title"/>
          </p:nvPr>
        </p:nvSpPr>
        <p:spPr>
          <a:xfrm>
            <a:off x="612308" y="515621"/>
            <a:ext cx="10967381" cy="711295"/>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817617" y="1630172"/>
            <a:ext cx="10556763" cy="2163953"/>
          </a:xfrm>
          <a:prstGeom prst="rect">
            <a:avLst/>
          </a:prstGeom>
        </p:spPr>
        <p:txBody>
          <a:bodyPr wrap="square" lIns="0" tIns="0" rIns="0" bIns="0">
            <a:noAutofit/>
          </a:body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noAutofit/>
          </a:bodyPr>
          <a:lstStyle>
            <a:lvl1pPr algn="l">
              <a:defRPr>
                <a:solidFill>
                  <a:schemeClr val="tx1">
                    <a:tint val="75000"/>
                  </a:schemeClr>
                </a:solidFill>
              </a:defRPr>
            </a:lvl1pPr>
          </a:lstStyle>
          <a:p>
            <a:fld id="{087AE530-485A-478E-B7C2-D4D9BE2ED4BB}" type="datetime1">
              <a:rPr lang="en-US" smtClean="0"/>
              <a:t>6/28/2021</a:t>
            </a:fld>
            <a:endParaRPr lang="en-US" dirty="0"/>
          </a:p>
        </p:txBody>
      </p:sp>
      <p:sp>
        <p:nvSpPr>
          <p:cNvPr id="7" name="Slide Number Placeholder 6"/>
          <p:cNvSpPr>
            <a:spLocks noGrp="1"/>
          </p:cNvSpPr>
          <p:nvPr>
            <p:ph type="sldNum" sz="quarter" idx="4"/>
          </p:nvPr>
        </p:nvSpPr>
        <p:spPr>
          <a:xfrm>
            <a:off x="6945713" y="6155563"/>
            <a:ext cx="2743200" cy="365125"/>
          </a:xfrm>
          <a:prstGeom prst="rect">
            <a:avLst/>
          </a:prstGeom>
        </p:spPr>
        <p:txBody>
          <a:bodyPr vert="horz" lIns="91440" tIns="45720" rIns="91440" bIns="45720" rtlCol="0" anchor="ctr"/>
          <a:lstStyle>
            <a:lvl1pPr algn="r">
              <a:defRPr sz="2800">
                <a:solidFill>
                  <a:schemeClr val="tx1">
                    <a:tint val="75000"/>
                  </a:schemeClr>
                </a:solidFill>
              </a:defRPr>
            </a:lvl1pPr>
          </a:lstStyle>
          <a:p>
            <a:fld id="{1CA876E7-9E75-3747-8577-BFFD1A377028}" type="slidenum">
              <a:rPr lang="en-US" smtClean="0"/>
              <a:pPr/>
              <a:t>‹#›</a:t>
            </a:fld>
            <a:endParaRPr lang="en-US" dirty="0"/>
          </a:p>
        </p:txBody>
      </p:sp>
    </p:spTree>
    <p:extLst>
      <p:ext uri="{BB962C8B-B14F-4D97-AF65-F5344CB8AC3E}">
        <p14:creationId xmlns:p14="http://schemas.microsoft.com/office/powerpoint/2010/main" val="2707504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dt="0"/>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5602" name="Picture 4" descr="slide-top.jpg"/>
          <p:cNvPicPr>
            <a:picLocks noChangeAspect="1"/>
          </p:cNvPicPr>
          <p:nvPr userDrawn="1"/>
        </p:nvPicPr>
        <p:blipFill>
          <a:blip r:embed="rId13" cstate="print"/>
          <a:srcRect/>
          <a:stretch>
            <a:fillRect/>
          </a:stretch>
        </p:blipFill>
        <p:spPr bwMode="auto">
          <a:xfrm>
            <a:off x="0" y="0"/>
            <a:ext cx="12192000" cy="1333500"/>
          </a:xfrm>
          <a:prstGeom prst="rect">
            <a:avLst/>
          </a:prstGeom>
          <a:noFill/>
          <a:ln w="9525">
            <a:noFill/>
            <a:miter lim="800000"/>
            <a:headEnd/>
            <a:tailEnd/>
          </a:ln>
        </p:spPr>
      </p:pic>
      <p:sp>
        <p:nvSpPr>
          <p:cNvPr id="25603" name="Title Placeholder 1"/>
          <p:cNvSpPr>
            <a:spLocks noGrp="1"/>
          </p:cNvSpPr>
          <p:nvPr>
            <p:ph type="title"/>
          </p:nvPr>
        </p:nvSpPr>
        <p:spPr bwMode="auto">
          <a:xfrm>
            <a:off x="988484" y="630239"/>
            <a:ext cx="9582149" cy="6302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DF0193E-2847-43D7-AE87-79B26569B38E}" type="datetime1">
              <a:rPr lang="en-US" smtClean="0">
                <a:solidFill>
                  <a:prstClr val="black">
                    <a:tint val="75000"/>
                  </a:prstClr>
                </a:solidFill>
              </a:rPr>
              <a:pPr>
                <a:defRPr/>
              </a:pPr>
              <a:t>6/28/2021</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157EFFA-B096-41E2-9B4D-8BD3D7173750}" type="slidenum">
              <a:rPr lang="en-US">
                <a:solidFill>
                  <a:prstClr val="black">
                    <a:tint val="75000"/>
                  </a:prstClr>
                </a:solidFill>
              </a:rPr>
              <a:pPr>
                <a:defRPr/>
              </a:pPr>
              <a:t>‹#›</a:t>
            </a:fld>
            <a:endParaRPr lang="en-US" dirty="0">
              <a:solidFill>
                <a:prstClr val="black">
                  <a:tint val="75000"/>
                </a:prstClr>
              </a:solidFill>
            </a:endParaRPr>
          </a:p>
        </p:txBody>
      </p:sp>
      <p:pic>
        <p:nvPicPr>
          <p:cNvPr id="25607" name="Picture 7" descr="Slide bottom bldgs"/>
          <p:cNvPicPr>
            <a:picLocks noChangeAspect="1" noChangeArrowheads="1"/>
          </p:cNvPicPr>
          <p:nvPr userDrawn="1"/>
        </p:nvPicPr>
        <p:blipFill>
          <a:blip r:embed="rId14" cstate="print"/>
          <a:srcRect/>
          <a:stretch>
            <a:fillRect/>
          </a:stretch>
        </p:blipFill>
        <p:spPr bwMode="auto">
          <a:xfrm>
            <a:off x="0" y="4346576"/>
            <a:ext cx="12192000" cy="2511425"/>
          </a:xfrm>
          <a:prstGeom prst="rect">
            <a:avLst/>
          </a:prstGeom>
          <a:noFill/>
          <a:ln w="9525">
            <a:noFill/>
            <a:miter lim="800000"/>
            <a:headEnd/>
            <a:tailEnd/>
          </a:ln>
        </p:spPr>
      </p:pic>
      <p:grpSp>
        <p:nvGrpSpPr>
          <p:cNvPr id="25608" name="Group 13"/>
          <p:cNvGrpSpPr>
            <a:grpSpLocks/>
          </p:cNvGrpSpPr>
          <p:nvPr userDrawn="1"/>
        </p:nvGrpSpPr>
        <p:grpSpPr bwMode="auto">
          <a:xfrm>
            <a:off x="9740900" y="5915025"/>
            <a:ext cx="1035051" cy="776288"/>
            <a:chOff x="4626" y="3741"/>
            <a:chExt cx="489" cy="489"/>
          </a:xfrm>
        </p:grpSpPr>
        <p:sp>
          <p:nvSpPr>
            <p:cNvPr id="13" name="Oval 10"/>
            <p:cNvSpPr>
              <a:spLocks noChangeAspect="1" noChangeArrowheads="1"/>
            </p:cNvSpPr>
            <p:nvPr/>
          </p:nvSpPr>
          <p:spPr bwMode="auto">
            <a:xfrm>
              <a:off x="4626" y="3741"/>
              <a:ext cx="489" cy="489"/>
            </a:xfrm>
            <a:prstGeom prst="ellipse">
              <a:avLst/>
            </a:prstGeom>
            <a:solidFill>
              <a:schemeClr val="bg1"/>
            </a:solidFill>
            <a:ln w="9525">
              <a:noFill/>
              <a:round/>
              <a:headEnd/>
              <a:tailEnd/>
            </a:ln>
            <a:effectLst/>
          </p:spPr>
          <p:txBody>
            <a:bodyPr wrap="none" anchor="ctr"/>
            <a:lstStyle/>
            <a:p>
              <a:pPr>
                <a:defRPr/>
              </a:pPr>
              <a:endParaRPr lang="en-US" sz="1800" dirty="0">
                <a:solidFill>
                  <a:prstClr val="black"/>
                </a:solidFill>
              </a:endParaRPr>
            </a:p>
          </p:txBody>
        </p:sp>
        <p:pic>
          <p:nvPicPr>
            <p:cNvPr id="25616" name="Picture 12" descr="HHS logo for PPT"/>
            <p:cNvPicPr>
              <a:picLocks noChangeAspect="1" noChangeArrowheads="1"/>
            </p:cNvPicPr>
            <p:nvPr/>
          </p:nvPicPr>
          <p:blipFill>
            <a:blip r:embed="rId15" cstate="print"/>
            <a:srcRect/>
            <a:stretch>
              <a:fillRect/>
            </a:stretch>
          </p:blipFill>
          <p:spPr bwMode="auto">
            <a:xfrm>
              <a:off x="4646" y="3767"/>
              <a:ext cx="449" cy="436"/>
            </a:xfrm>
            <a:prstGeom prst="rect">
              <a:avLst/>
            </a:prstGeom>
            <a:noFill/>
            <a:ln w="9525">
              <a:noFill/>
              <a:miter lim="800000"/>
              <a:headEnd/>
              <a:tailEnd/>
            </a:ln>
          </p:spPr>
        </p:pic>
      </p:grpSp>
      <p:grpSp>
        <p:nvGrpSpPr>
          <p:cNvPr id="25609" name="Group 18"/>
          <p:cNvGrpSpPr>
            <a:grpSpLocks/>
          </p:cNvGrpSpPr>
          <p:nvPr userDrawn="1"/>
        </p:nvGrpSpPr>
        <p:grpSpPr bwMode="auto">
          <a:xfrm>
            <a:off x="10941051" y="5915026"/>
            <a:ext cx="853016" cy="746125"/>
            <a:chOff x="5169" y="3726"/>
            <a:chExt cx="403" cy="470"/>
          </a:xfrm>
        </p:grpSpPr>
        <p:grpSp>
          <p:nvGrpSpPr>
            <p:cNvPr id="25611" name="Group 17"/>
            <p:cNvGrpSpPr>
              <a:grpSpLocks/>
            </p:cNvGrpSpPr>
            <p:nvPr/>
          </p:nvGrpSpPr>
          <p:grpSpPr bwMode="auto">
            <a:xfrm>
              <a:off x="5169" y="3726"/>
              <a:ext cx="403" cy="470"/>
              <a:chOff x="5169" y="3726"/>
              <a:chExt cx="403" cy="470"/>
            </a:xfrm>
          </p:grpSpPr>
          <p:sp>
            <p:nvSpPr>
              <p:cNvPr id="18" name="Rectangle 14"/>
              <p:cNvSpPr>
                <a:spLocks noChangeArrowheads="1"/>
              </p:cNvSpPr>
              <p:nvPr/>
            </p:nvSpPr>
            <p:spPr bwMode="auto">
              <a:xfrm>
                <a:off x="5169" y="3872"/>
                <a:ext cx="403" cy="324"/>
              </a:xfrm>
              <a:prstGeom prst="rect">
                <a:avLst/>
              </a:prstGeom>
              <a:solidFill>
                <a:schemeClr val="bg1"/>
              </a:solidFill>
              <a:ln w="9525">
                <a:noFill/>
                <a:miter lim="800000"/>
                <a:headEnd/>
                <a:tailEnd/>
              </a:ln>
              <a:effectLst/>
            </p:spPr>
            <p:txBody>
              <a:bodyPr wrap="none" anchor="ctr"/>
              <a:lstStyle/>
              <a:p>
                <a:pPr>
                  <a:defRPr/>
                </a:pPr>
                <a:endParaRPr lang="en-US" sz="1800" dirty="0">
                  <a:solidFill>
                    <a:prstClr val="black"/>
                  </a:solidFill>
                </a:endParaRPr>
              </a:p>
            </p:txBody>
          </p:sp>
          <p:sp>
            <p:nvSpPr>
              <p:cNvPr id="19" name="AutoShape 16"/>
              <p:cNvSpPr>
                <a:spLocks noChangeArrowheads="1"/>
              </p:cNvSpPr>
              <p:nvPr/>
            </p:nvSpPr>
            <p:spPr bwMode="auto">
              <a:xfrm>
                <a:off x="5169" y="3726"/>
                <a:ext cx="403" cy="146"/>
              </a:xfrm>
              <a:prstGeom prst="triangle">
                <a:avLst>
                  <a:gd name="adj" fmla="val 50000"/>
                </a:avLst>
              </a:prstGeom>
              <a:solidFill>
                <a:schemeClr val="bg1"/>
              </a:solidFill>
              <a:ln w="9525">
                <a:noFill/>
                <a:miter lim="800000"/>
                <a:headEnd/>
                <a:tailEnd/>
              </a:ln>
              <a:effectLst/>
            </p:spPr>
            <p:txBody>
              <a:bodyPr wrap="none" anchor="ctr"/>
              <a:lstStyle/>
              <a:p>
                <a:pPr>
                  <a:defRPr/>
                </a:pPr>
                <a:endParaRPr lang="en-US" sz="1800" dirty="0">
                  <a:solidFill>
                    <a:prstClr val="black"/>
                  </a:solidFill>
                </a:endParaRPr>
              </a:p>
            </p:txBody>
          </p:sp>
        </p:grpSp>
        <p:pic>
          <p:nvPicPr>
            <p:cNvPr id="25612" name="Picture 15" descr="NSP logo for PPT"/>
            <p:cNvPicPr>
              <a:picLocks noChangeAspect="1" noChangeArrowheads="1"/>
            </p:cNvPicPr>
            <p:nvPr/>
          </p:nvPicPr>
          <p:blipFill>
            <a:blip r:embed="rId16" cstate="print"/>
            <a:srcRect/>
            <a:stretch>
              <a:fillRect/>
            </a:stretch>
          </p:blipFill>
          <p:spPr bwMode="auto">
            <a:xfrm>
              <a:off x="5203" y="3767"/>
              <a:ext cx="334" cy="396"/>
            </a:xfrm>
            <a:prstGeom prst="rect">
              <a:avLst/>
            </a:prstGeom>
            <a:noFill/>
            <a:ln w="9525">
              <a:noFill/>
              <a:miter lim="800000"/>
              <a:headEnd/>
              <a:tailEnd/>
            </a:ln>
          </p:spPr>
        </p:pic>
      </p:grpSp>
      <p:sp>
        <p:nvSpPr>
          <p:cNvPr id="25610" name="Text Placeholder 2"/>
          <p:cNvSpPr>
            <a:spLocks noGrp="1"/>
          </p:cNvSpPr>
          <p:nvPr>
            <p:ph type="body" idx="1"/>
          </p:nvPr>
        </p:nvSpPr>
        <p:spPr bwMode="auto">
          <a:xfrm>
            <a:off x="988484" y="1804988"/>
            <a:ext cx="9582149" cy="3224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9958188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rtl="0" eaLnBrk="0" fontAlgn="base" hangingPunct="0">
        <a:spcBef>
          <a:spcPct val="0"/>
        </a:spcBef>
        <a:spcAft>
          <a:spcPct val="0"/>
        </a:spcAft>
        <a:defRPr sz="4400" kern="120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Calibri" pitchFamily="34" charset="0"/>
        </a:defRPr>
      </a:lvl2pPr>
      <a:lvl3pPr algn="l" rtl="0" eaLnBrk="0" fontAlgn="base" hangingPunct="0">
        <a:spcBef>
          <a:spcPct val="0"/>
        </a:spcBef>
        <a:spcAft>
          <a:spcPct val="0"/>
        </a:spcAft>
        <a:defRPr sz="4400">
          <a:solidFill>
            <a:schemeClr val="bg1"/>
          </a:solidFill>
          <a:latin typeface="Calibri" pitchFamily="34" charset="0"/>
        </a:defRPr>
      </a:lvl3pPr>
      <a:lvl4pPr algn="l" rtl="0" eaLnBrk="0" fontAlgn="base" hangingPunct="0">
        <a:spcBef>
          <a:spcPct val="0"/>
        </a:spcBef>
        <a:spcAft>
          <a:spcPct val="0"/>
        </a:spcAft>
        <a:defRPr sz="4400">
          <a:solidFill>
            <a:schemeClr val="bg1"/>
          </a:solidFill>
          <a:latin typeface="Calibri" pitchFamily="34" charset="0"/>
        </a:defRPr>
      </a:lvl4pPr>
      <a:lvl5pPr algn="l" rtl="0" eaLnBrk="0" fontAlgn="base" hangingPunct="0">
        <a:spcBef>
          <a:spcPct val="0"/>
        </a:spcBef>
        <a:spcAft>
          <a:spcPct val="0"/>
        </a:spcAft>
        <a:defRPr sz="4400">
          <a:solidFill>
            <a:schemeClr val="bg1"/>
          </a:solidFill>
          <a:latin typeface="Calibri" pitchFamily="34" charset="0"/>
        </a:defRPr>
      </a:lvl5pPr>
      <a:lvl6pPr marL="457200" algn="l" rtl="0" fontAlgn="base">
        <a:spcBef>
          <a:spcPct val="0"/>
        </a:spcBef>
        <a:spcAft>
          <a:spcPct val="0"/>
        </a:spcAft>
        <a:defRPr sz="4400">
          <a:solidFill>
            <a:schemeClr val="bg1"/>
          </a:solidFill>
          <a:latin typeface="Calibri" pitchFamily="34" charset="0"/>
        </a:defRPr>
      </a:lvl6pPr>
      <a:lvl7pPr marL="914400" algn="l" rtl="0" fontAlgn="base">
        <a:spcBef>
          <a:spcPct val="0"/>
        </a:spcBef>
        <a:spcAft>
          <a:spcPct val="0"/>
        </a:spcAft>
        <a:defRPr sz="4400">
          <a:solidFill>
            <a:schemeClr val="bg1"/>
          </a:solidFill>
          <a:latin typeface="Calibri" pitchFamily="34" charset="0"/>
        </a:defRPr>
      </a:lvl7pPr>
      <a:lvl8pPr marL="1371600" algn="l" rtl="0" fontAlgn="base">
        <a:spcBef>
          <a:spcPct val="0"/>
        </a:spcBef>
        <a:spcAft>
          <a:spcPct val="0"/>
        </a:spcAft>
        <a:defRPr sz="4400">
          <a:solidFill>
            <a:schemeClr val="bg1"/>
          </a:solidFill>
          <a:latin typeface="Calibri" pitchFamily="34" charset="0"/>
        </a:defRPr>
      </a:lvl8pPr>
      <a:lvl9pPr marL="1828800" algn="l"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400" kern="1200">
          <a:solidFill>
            <a:srgbClr val="595959"/>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254061"/>
          </a:solidFill>
          <a:latin typeface="+mn-lt"/>
          <a:ea typeface="+mn-ea"/>
          <a:cs typeface="+mn-cs"/>
        </a:defRPr>
      </a:lvl2pPr>
      <a:lvl3pPr marL="1143000" indent="-228600" algn="l" rtl="0" eaLnBrk="0" fontAlgn="base" hangingPunct="0">
        <a:spcBef>
          <a:spcPct val="20000"/>
        </a:spcBef>
        <a:spcAft>
          <a:spcPct val="0"/>
        </a:spcAft>
        <a:buFont typeface="Calibri" pitchFamily="34" charset="0"/>
        <a:buChar char="–"/>
        <a:defRPr sz="2400" kern="1200">
          <a:solidFill>
            <a:srgbClr val="25406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
        <a:defRPr sz="2000" kern="1200">
          <a:solidFill>
            <a:srgbClr val="25406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25406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hud.gov/subscribe/mailinglis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4000" b="1" dirty="0">
                <a:latin typeface="Baskerville Old Face" panose="02020602080505020303" pitchFamily="18" charset="0"/>
              </a:rPr>
              <a:t>HUD Policy Update: </a:t>
            </a:r>
            <a:br>
              <a:rPr lang="en-US" sz="4000" b="1" dirty="0">
                <a:latin typeface="Baskerville Old Face" panose="02020602080505020303" pitchFamily="18" charset="0"/>
              </a:rPr>
            </a:br>
            <a:r>
              <a:rPr lang="en-US" sz="4000" b="1" dirty="0">
                <a:latin typeface="Baskerville Old Face" panose="02020602080505020303" pitchFamily="18" charset="0"/>
              </a:rPr>
              <a:t>HUDs Office of Special Needs Programs </a:t>
            </a:r>
            <a:br>
              <a:rPr lang="en-US" sz="3600" dirty="0">
                <a:latin typeface="Baskerville Old Face" panose="02020602080505020303" pitchFamily="18" charset="0"/>
              </a:rPr>
            </a:br>
            <a:endParaRPr lang="en-US" sz="3600" dirty="0">
              <a:latin typeface="Baskerville Old Face" panose="02020602080505020303" pitchFamily="18" charset="0"/>
            </a:endParaRPr>
          </a:p>
        </p:txBody>
      </p:sp>
      <p:sp>
        <p:nvSpPr>
          <p:cNvPr id="6" name="Subtitle 5"/>
          <p:cNvSpPr>
            <a:spLocks noGrp="1"/>
          </p:cNvSpPr>
          <p:nvPr>
            <p:ph type="subTitle" idx="4"/>
          </p:nvPr>
        </p:nvSpPr>
        <p:spPr>
          <a:xfrm>
            <a:off x="1828800" y="3808207"/>
            <a:ext cx="8534399" cy="1714500"/>
          </a:xfrm>
        </p:spPr>
        <p:txBody>
          <a:bodyPr/>
          <a:lstStyle/>
          <a:p>
            <a:endParaRPr lang="en-US" sz="1800" dirty="0"/>
          </a:p>
          <a:p>
            <a:r>
              <a:rPr lang="en-US" sz="2400" dirty="0">
                <a:latin typeface="Baskerville Old Face" panose="02020602080505020303" pitchFamily="18" charset="0"/>
              </a:rPr>
              <a:t>Karen DeBlasio, SNAPS </a:t>
            </a:r>
          </a:p>
          <a:p>
            <a:endParaRPr lang="en-US" sz="2400" dirty="0">
              <a:latin typeface="Baskerville Old Face" panose="02020602080505020303" pitchFamily="18" charset="0"/>
            </a:endParaRPr>
          </a:p>
          <a:p>
            <a:r>
              <a:rPr lang="en-US" sz="2400" dirty="0">
                <a:latin typeface="Baskerville Old Face" panose="02020602080505020303" pitchFamily="18" charset="0"/>
              </a:rPr>
              <a:t>June 16, 2021</a:t>
            </a:r>
          </a:p>
        </p:txBody>
      </p:sp>
    </p:spTree>
    <p:extLst>
      <p:ext uri="{BB962C8B-B14F-4D97-AF65-F5344CB8AC3E}">
        <p14:creationId xmlns:p14="http://schemas.microsoft.com/office/powerpoint/2010/main" val="2716990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latin typeface="Baskerville Old Face" panose="02020602080505020303" pitchFamily="18" charset="0"/>
              </a:rPr>
              <a:t>HUD’s Office of Special Needs Programs</a:t>
            </a:r>
          </a:p>
        </p:txBody>
      </p:sp>
      <p:sp>
        <p:nvSpPr>
          <p:cNvPr id="3" name="Content Placeholder 2"/>
          <p:cNvSpPr>
            <a:spLocks noGrp="1"/>
          </p:cNvSpPr>
          <p:nvPr>
            <p:ph sz="quarter" idx="1"/>
          </p:nvPr>
        </p:nvSpPr>
        <p:spPr>
          <a:xfrm>
            <a:off x="817617" y="1630172"/>
            <a:ext cx="10556763" cy="4469414"/>
          </a:xfrm>
        </p:spPr>
        <p:txBody>
          <a:bodyPr>
            <a:normAutofit fontScale="47500" lnSpcReduction="20000"/>
          </a:bodyPr>
          <a:lstStyle/>
          <a:p>
            <a:pPr lvl="1"/>
            <a:r>
              <a:rPr lang="en-US" sz="7400" dirty="0">
                <a:latin typeface="Baskerville Old Face" panose="02020602080505020303" pitchFamily="18" charset="0"/>
              </a:rPr>
              <a:t>(SNAPS)</a:t>
            </a:r>
          </a:p>
          <a:p>
            <a:pPr lvl="1"/>
            <a:endParaRPr lang="en-US" sz="7400" dirty="0">
              <a:latin typeface="Baskerville Old Face" panose="02020602080505020303" pitchFamily="18" charset="0"/>
            </a:endParaRPr>
          </a:p>
          <a:p>
            <a:pPr marL="1143000" lvl="1" indent="-1143000">
              <a:buFont typeface="Arial" panose="020B0604020202020204" pitchFamily="34" charset="0"/>
              <a:buChar char="•"/>
            </a:pPr>
            <a:r>
              <a:rPr lang="en-US" sz="7400" u="sng" dirty="0">
                <a:latin typeface="Baskerville Old Face" panose="02020602080505020303" pitchFamily="18" charset="0"/>
              </a:rPr>
              <a:t>Continuum of Care Program</a:t>
            </a:r>
          </a:p>
          <a:p>
            <a:pPr marL="1143000" lvl="1" indent="-1143000">
              <a:buFont typeface="Arial" panose="020B0604020202020204" pitchFamily="34" charset="0"/>
              <a:buChar char="•"/>
            </a:pPr>
            <a:r>
              <a:rPr lang="en-US" sz="7400" u="sng" dirty="0">
                <a:latin typeface="Baskerville Old Face" panose="02020602080505020303" pitchFamily="18" charset="0"/>
              </a:rPr>
              <a:t>Emergency Solutions Grants/ESG CV Allocations</a:t>
            </a:r>
          </a:p>
          <a:p>
            <a:pPr marL="1143000" lvl="1" indent="-1143000">
              <a:buFont typeface="Arial" panose="020B0604020202020204" pitchFamily="34" charset="0"/>
              <a:buChar char="•"/>
            </a:pPr>
            <a:r>
              <a:rPr lang="en-US" sz="6000" i="1" dirty="0">
                <a:latin typeface="Baskerville Old Face" panose="02020602080505020303" pitchFamily="18" charset="0"/>
              </a:rPr>
              <a:t>Rural Housing Stability Assistance Program</a:t>
            </a:r>
          </a:p>
          <a:p>
            <a:pPr marL="1143000" lvl="1" indent="-1143000">
              <a:buFont typeface="Arial" panose="020B0604020202020204" pitchFamily="34" charset="0"/>
              <a:buChar char="•"/>
            </a:pPr>
            <a:r>
              <a:rPr lang="en-US" sz="6000" i="1" dirty="0">
                <a:latin typeface="Baskerville Old Face" panose="02020602080505020303" pitchFamily="18" charset="0"/>
              </a:rPr>
              <a:t>Federal Real Property to Assist the Homeless (Title V)</a:t>
            </a:r>
          </a:p>
          <a:p>
            <a:pPr marL="1143000" lvl="1" indent="-1143000">
              <a:buFont typeface="Arial" panose="020B0604020202020204" pitchFamily="34" charset="0"/>
              <a:buChar char="•"/>
            </a:pPr>
            <a:r>
              <a:rPr lang="en-US" sz="6000" i="1" dirty="0">
                <a:latin typeface="Baskerville Old Face" panose="02020602080505020303" pitchFamily="18" charset="0"/>
              </a:rPr>
              <a:t>Base Realignment and Closure Program</a:t>
            </a:r>
          </a:p>
          <a:p>
            <a:pPr marL="1143000" lvl="1" indent="-1143000">
              <a:buFont typeface="Arial" panose="020B0604020202020204" pitchFamily="34" charset="0"/>
              <a:buChar char="•"/>
            </a:pPr>
            <a:r>
              <a:rPr lang="en-US" sz="6000" i="1" dirty="0">
                <a:latin typeface="Baskerville Old Face" panose="02020602080505020303" pitchFamily="18" charset="0"/>
              </a:rPr>
              <a:t>Pay for Success Permanent Supportive Housing Demonstration</a:t>
            </a:r>
          </a:p>
          <a:p>
            <a:pPr marL="1143000" lvl="1" indent="-1143000">
              <a:buFont typeface="Arial" panose="020B0604020202020204" pitchFamily="34" charset="0"/>
              <a:buChar char="•"/>
            </a:pPr>
            <a:r>
              <a:rPr lang="en-US" sz="6000" i="1" dirty="0">
                <a:latin typeface="Baskerville Old Face" panose="02020602080505020303" pitchFamily="18" charset="0"/>
              </a:rPr>
              <a:t>Youth Homelessness Demonstration Program</a:t>
            </a:r>
          </a:p>
          <a:p>
            <a:endParaRPr lang="en-US" sz="7400" dirty="0">
              <a:latin typeface="Baskerville Old Face" panose="02020602080505020303" pitchFamily="18" charset="0"/>
            </a:endParaRPr>
          </a:p>
          <a:p>
            <a:endParaRPr lang="en-US" dirty="0"/>
          </a:p>
        </p:txBody>
      </p:sp>
    </p:spTree>
    <p:extLst>
      <p:ext uri="{BB962C8B-B14F-4D97-AF65-F5344CB8AC3E}">
        <p14:creationId xmlns:p14="http://schemas.microsoft.com/office/powerpoint/2010/main" val="2226941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308" y="193639"/>
            <a:ext cx="10967381" cy="1204856"/>
          </a:xfrm>
        </p:spPr>
        <p:txBody>
          <a:bodyPr>
            <a:noAutofit/>
          </a:bodyPr>
          <a:lstStyle/>
          <a:p>
            <a:pPr algn="l"/>
            <a:r>
              <a:rPr lang="en-US" sz="4400" dirty="0">
                <a:solidFill>
                  <a:schemeClr val="tx1"/>
                </a:solidFill>
                <a:latin typeface="Baskerville Old Face" panose="02020602080505020303" pitchFamily="18" charset="0"/>
              </a:rPr>
              <a:t>Budget</a:t>
            </a:r>
            <a:br>
              <a:rPr lang="en-US" sz="4400" dirty="0">
                <a:solidFill>
                  <a:schemeClr val="tx1"/>
                </a:solidFill>
                <a:latin typeface="Baskerville Old Face" panose="02020602080505020303" pitchFamily="18" charset="0"/>
              </a:rPr>
            </a:br>
            <a:r>
              <a:rPr lang="en-US" sz="2800" dirty="0">
                <a:solidFill>
                  <a:schemeClr val="tx1"/>
                </a:solidFill>
                <a:latin typeface="Baskerville Old Face" panose="02020602080505020303" pitchFamily="18" charset="0"/>
              </a:rPr>
              <a:t>Homeless Assistance Grants (HAG) and Other Spending</a:t>
            </a:r>
          </a:p>
        </p:txBody>
      </p:sp>
      <p:sp>
        <p:nvSpPr>
          <p:cNvPr id="4" name="TextBox 3">
            <a:extLst>
              <a:ext uri="{FF2B5EF4-FFF2-40B4-BE49-F238E27FC236}">
                <a16:creationId xmlns:a16="http://schemas.microsoft.com/office/drawing/2014/main" id="{491E6109-1A71-47EE-9EAD-B8E9228DEE7E}"/>
              </a:ext>
            </a:extLst>
          </p:cNvPr>
          <p:cNvSpPr txBox="1"/>
          <p:nvPr/>
        </p:nvSpPr>
        <p:spPr>
          <a:xfrm>
            <a:off x="520817" y="5008597"/>
            <a:ext cx="9658350" cy="1200329"/>
          </a:xfrm>
          <a:prstGeom prst="rect">
            <a:avLst/>
          </a:prstGeom>
          <a:noFill/>
        </p:spPr>
        <p:txBody>
          <a:bodyPr wrap="square" rtlCol="0">
            <a:spAutoFit/>
          </a:bodyPr>
          <a:lstStyle/>
          <a:p>
            <a:pPr marL="285750" indent="-285750">
              <a:buFont typeface="Arial" panose="020B0604020202020204" pitchFamily="34" charset="0"/>
              <a:buChar char="•"/>
            </a:pPr>
            <a:r>
              <a:rPr lang="en-US" dirty="0"/>
              <a:t>The Domestic Violence Grants are awarded to projects that will serve survivors of domestic violence.  These grants are awarded through HUD's CoC Program Competition process.</a:t>
            </a:r>
          </a:p>
          <a:p>
            <a:pPr marL="285750" indent="-285750">
              <a:buFont typeface="Arial" panose="020B0604020202020204" pitchFamily="34" charset="0"/>
              <a:buChar char="•"/>
            </a:pPr>
            <a:r>
              <a:rPr lang="en-US" dirty="0"/>
              <a:t>Included in the CoC request was $316 million for grants to support CoCs as they work with other housing or healthcare partners, to expand CES, expand street outreach, and expand HMIS.</a:t>
            </a:r>
          </a:p>
        </p:txBody>
      </p:sp>
      <p:graphicFrame>
        <p:nvGraphicFramePr>
          <p:cNvPr id="5" name="Table 4">
            <a:extLst>
              <a:ext uri="{FF2B5EF4-FFF2-40B4-BE49-F238E27FC236}">
                <a16:creationId xmlns:a16="http://schemas.microsoft.com/office/drawing/2014/main" id="{AF092ECD-E5E7-48A3-946A-E381AEFAAF6A}"/>
              </a:ext>
            </a:extLst>
          </p:cNvPr>
          <p:cNvGraphicFramePr>
            <a:graphicFrameLocks noGrp="1"/>
          </p:cNvGraphicFramePr>
          <p:nvPr/>
        </p:nvGraphicFramePr>
        <p:xfrm>
          <a:off x="2524759" y="1730851"/>
          <a:ext cx="7142478" cy="3112770"/>
        </p:xfrm>
        <a:graphic>
          <a:graphicData uri="http://schemas.openxmlformats.org/drawingml/2006/table">
            <a:tbl>
              <a:tblPr/>
              <a:tblGrid>
                <a:gridCol w="3246582">
                  <a:extLst>
                    <a:ext uri="{9D8B030D-6E8A-4147-A177-3AD203B41FA5}">
                      <a16:colId xmlns:a16="http://schemas.microsoft.com/office/drawing/2014/main" val="3243706987"/>
                    </a:ext>
                  </a:extLst>
                </a:gridCol>
                <a:gridCol w="1298632">
                  <a:extLst>
                    <a:ext uri="{9D8B030D-6E8A-4147-A177-3AD203B41FA5}">
                      <a16:colId xmlns:a16="http://schemas.microsoft.com/office/drawing/2014/main" val="2747694984"/>
                    </a:ext>
                  </a:extLst>
                </a:gridCol>
                <a:gridCol w="1298632">
                  <a:extLst>
                    <a:ext uri="{9D8B030D-6E8A-4147-A177-3AD203B41FA5}">
                      <a16:colId xmlns:a16="http://schemas.microsoft.com/office/drawing/2014/main" val="2449215748"/>
                    </a:ext>
                  </a:extLst>
                </a:gridCol>
                <a:gridCol w="1298632">
                  <a:extLst>
                    <a:ext uri="{9D8B030D-6E8A-4147-A177-3AD203B41FA5}">
                      <a16:colId xmlns:a16="http://schemas.microsoft.com/office/drawing/2014/main" val="2336138411"/>
                    </a:ext>
                  </a:extLst>
                </a:gridCol>
              </a:tblGrid>
              <a:tr h="381000">
                <a:tc>
                  <a:txBody>
                    <a:bodyPr/>
                    <a:lstStyle/>
                    <a:p>
                      <a:pPr algn="r" fontAlgn="b"/>
                      <a:r>
                        <a:rPr lang="en-US" sz="1800" b="0" i="0" u="none" strike="noStrike" dirty="0">
                          <a:solidFill>
                            <a:srgbClr val="FFFFFF"/>
                          </a:solidFill>
                          <a:effectLst/>
                          <a:latin typeface="Calibri" panose="020F0502020204030204" pitchFamily="34" charset="0"/>
                        </a:rPr>
                        <a:t> </a:t>
                      </a:r>
                    </a:p>
                  </a:txBody>
                  <a:tcPr marL="9525" marR="9525" marT="9525" marB="0" anchor="b">
                    <a:lnL>
                      <a:noFill/>
                    </a:lnL>
                    <a:lnR>
                      <a:noFill/>
                    </a:lnR>
                    <a:lnT>
                      <a:noFill/>
                    </a:lnT>
                    <a:lnB>
                      <a:noFill/>
                    </a:lnB>
                    <a:solidFill>
                      <a:srgbClr val="000000"/>
                    </a:solidFill>
                  </a:tcPr>
                </a:tc>
                <a:tc>
                  <a:txBody>
                    <a:bodyPr/>
                    <a:lstStyle/>
                    <a:p>
                      <a:pPr algn="ctr" fontAlgn="ctr"/>
                      <a:r>
                        <a:rPr lang="en-US" sz="1800" b="0" i="0" u="none" strike="noStrike" dirty="0">
                          <a:solidFill>
                            <a:srgbClr val="FFFFFF"/>
                          </a:solidFill>
                          <a:effectLst/>
                          <a:latin typeface="Calibri" panose="020F0502020204030204" pitchFamily="34" charset="0"/>
                        </a:rPr>
                        <a:t>FY2020 Appropriated</a:t>
                      </a:r>
                    </a:p>
                  </a:txBody>
                  <a:tcPr marL="9525" marR="9525" marT="9525" marB="0" anchor="ctr">
                    <a:lnL>
                      <a:noFill/>
                    </a:lnL>
                    <a:lnR>
                      <a:noFill/>
                    </a:lnR>
                    <a:lnT>
                      <a:noFill/>
                    </a:lnT>
                    <a:lnB>
                      <a:noFill/>
                    </a:lnB>
                    <a:solidFill>
                      <a:srgbClr val="000000"/>
                    </a:solidFill>
                  </a:tcPr>
                </a:tc>
                <a:tc>
                  <a:txBody>
                    <a:bodyPr/>
                    <a:lstStyle/>
                    <a:p>
                      <a:pPr algn="ctr" fontAlgn="ctr"/>
                      <a:r>
                        <a:rPr lang="en-US" sz="1800" b="0" i="0" u="none" strike="noStrike" dirty="0">
                          <a:solidFill>
                            <a:srgbClr val="FFFFFF"/>
                          </a:solidFill>
                          <a:effectLst/>
                          <a:latin typeface="Calibri" panose="020F0502020204030204" pitchFamily="34" charset="0"/>
                        </a:rPr>
                        <a:t>FY201 Appropriated</a:t>
                      </a:r>
                    </a:p>
                  </a:txBody>
                  <a:tcPr marL="9525" marR="9525" marT="9525" marB="0" anchor="ctr">
                    <a:lnL>
                      <a:noFill/>
                    </a:lnL>
                    <a:lnR>
                      <a:noFill/>
                    </a:lnR>
                    <a:lnT>
                      <a:noFill/>
                    </a:lnT>
                    <a:lnB>
                      <a:noFill/>
                    </a:lnB>
                    <a:solidFill>
                      <a:srgbClr val="000000"/>
                    </a:solidFill>
                  </a:tcPr>
                </a:tc>
                <a:tc>
                  <a:txBody>
                    <a:bodyPr/>
                    <a:lstStyle/>
                    <a:p>
                      <a:pPr algn="ctr" fontAlgn="ctr"/>
                      <a:r>
                        <a:rPr lang="en-US" sz="1800" b="0" i="0" u="none" strike="noStrike" dirty="0">
                          <a:solidFill>
                            <a:srgbClr val="FFFFFF"/>
                          </a:solidFill>
                          <a:effectLst/>
                          <a:latin typeface="Calibri" panose="020F0502020204030204" pitchFamily="34" charset="0"/>
                        </a:rPr>
                        <a:t>FY2022 Request</a:t>
                      </a:r>
                    </a:p>
                  </a:txBody>
                  <a:tcPr marL="9525" marR="9525" marT="9525" marB="0" anchor="ctr">
                    <a:lnL>
                      <a:noFill/>
                    </a:lnL>
                    <a:lnR>
                      <a:noFill/>
                    </a:lnR>
                    <a:lnT>
                      <a:noFill/>
                    </a:lnT>
                    <a:lnB>
                      <a:noFill/>
                    </a:lnB>
                    <a:solidFill>
                      <a:srgbClr val="000000"/>
                    </a:solidFill>
                  </a:tcPr>
                </a:tc>
                <a:extLst>
                  <a:ext uri="{0D108BD9-81ED-4DB2-BD59-A6C34878D82A}">
                    <a16:rowId xmlns:a16="http://schemas.microsoft.com/office/drawing/2014/main" val="3936313173"/>
                  </a:ext>
                </a:extLst>
              </a:tr>
              <a:tr h="190500">
                <a:tc gridSpan="4">
                  <a:txBody>
                    <a:bodyPr/>
                    <a:lstStyle/>
                    <a:p>
                      <a:pPr algn="ctr" fontAlgn="b"/>
                      <a:r>
                        <a:rPr lang="en-US" sz="1800" b="0" i="0" u="sng" strike="noStrike" dirty="0">
                          <a:solidFill>
                            <a:srgbClr val="000000"/>
                          </a:solidFill>
                          <a:effectLst/>
                          <a:latin typeface="Calibri" panose="020F0502020204030204" pitchFamily="34" charset="0"/>
                        </a:rPr>
                        <a:t>Homeless Assistance Grants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60203822"/>
                  </a:ext>
                </a:extLst>
              </a:tr>
              <a:tr h="190500">
                <a:tc>
                  <a:txBody>
                    <a:bodyPr/>
                    <a:lstStyle/>
                    <a:p>
                      <a:pPr algn="l" fontAlgn="b"/>
                      <a:r>
                        <a:rPr lang="en-US" sz="1800" b="0" i="0" u="none" strike="noStrike">
                          <a:solidFill>
                            <a:srgbClr val="000000"/>
                          </a:solidFill>
                          <a:effectLst/>
                          <a:latin typeface="Calibri" panose="020F0502020204030204" pitchFamily="34" charset="0"/>
                        </a:rPr>
                        <a:t>Emergency Solutions Grants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$290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$290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2454132"/>
                  </a:ext>
                </a:extLst>
              </a:tr>
              <a:tr h="190500">
                <a:tc>
                  <a:txBody>
                    <a:bodyPr/>
                    <a:lstStyle/>
                    <a:p>
                      <a:pPr algn="l" fontAlgn="b"/>
                      <a:r>
                        <a:rPr lang="en-US" sz="1800" b="0" i="0" u="none" strike="noStrike">
                          <a:solidFill>
                            <a:srgbClr val="000000"/>
                          </a:solidFill>
                          <a:effectLst/>
                          <a:latin typeface="Calibri" panose="020F0502020204030204" pitchFamily="34" charset="0"/>
                        </a:rPr>
                        <a:t>Continuum of Care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$2,350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$2,569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$3,069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8125400"/>
                  </a:ext>
                </a:extLst>
              </a:tr>
              <a:tr h="190500">
                <a:tc>
                  <a:txBody>
                    <a:bodyPr/>
                    <a:lstStyle/>
                    <a:p>
                      <a:pPr algn="r" fontAlgn="b"/>
                      <a:r>
                        <a:rPr lang="en-US" sz="1800" b="0" i="0" u="none" strike="noStrike">
                          <a:solidFill>
                            <a:srgbClr val="000000"/>
                          </a:solidFill>
                          <a:effectLst/>
                          <a:latin typeface="Calibri" panose="020F0502020204030204" pitchFamily="34" charset="0"/>
                        </a:rPr>
                        <a:t>Domestic Violence Grants*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1436877"/>
                  </a:ext>
                </a:extLst>
              </a:tr>
              <a:tr h="190500">
                <a:tc>
                  <a:txBody>
                    <a:bodyPr/>
                    <a:lstStyle/>
                    <a:p>
                      <a:pPr algn="l" fontAlgn="b"/>
                      <a:r>
                        <a:rPr lang="en-US" sz="1800" b="0" i="0" u="none" strike="noStrike">
                          <a:solidFill>
                            <a:srgbClr val="000000"/>
                          </a:solidFill>
                          <a:effectLst/>
                          <a:latin typeface="Calibri" panose="020F0502020204030204" pitchFamily="34" charset="0"/>
                        </a:rPr>
                        <a:t>Youth Demonstration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0885685"/>
                  </a:ext>
                </a:extLst>
              </a:tr>
              <a:tr h="200025">
                <a:tc>
                  <a:txBody>
                    <a:bodyPr/>
                    <a:lstStyle/>
                    <a:p>
                      <a:pPr algn="l" fontAlgn="b"/>
                      <a:r>
                        <a:rPr lang="en-US" sz="1800" b="0" i="0" u="none" strike="noStrike">
                          <a:solidFill>
                            <a:srgbClr val="000000"/>
                          </a:solidFill>
                          <a:effectLst/>
                          <a:latin typeface="Calibri" panose="020F0502020204030204" pitchFamily="34" charset="0"/>
                        </a:rPr>
                        <a:t>HMIS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5923248"/>
                  </a:ext>
                </a:extLst>
              </a:tr>
              <a:tr h="190500">
                <a:tc>
                  <a:txBody>
                    <a:bodyPr/>
                    <a:lstStyle/>
                    <a:p>
                      <a:pPr algn="l" fontAlgn="b"/>
                      <a:r>
                        <a:rPr lang="en-US" sz="1800" b="1" i="0" u="none" strike="noStrike">
                          <a:solidFill>
                            <a:srgbClr val="000000"/>
                          </a:solidFill>
                          <a:effectLst/>
                          <a:latin typeface="Calibri" panose="020F0502020204030204" pitchFamily="34" charset="0"/>
                        </a:rPr>
                        <a:t>Total Homeless Assistance Grants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$2,777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$3,000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$3,500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7696998"/>
                  </a:ext>
                </a:extLst>
              </a:tr>
              <a:tr h="190500">
                <a:tc gridSpan="4">
                  <a:txBody>
                    <a:bodyPr/>
                    <a:lstStyle/>
                    <a:p>
                      <a:pPr algn="ctr" fontAlgn="b"/>
                      <a:r>
                        <a:rPr lang="en-US" sz="1800" b="0" i="0" u="sng" strike="noStrike" dirty="0">
                          <a:solidFill>
                            <a:srgbClr val="000000"/>
                          </a:solidFill>
                          <a:effectLst/>
                          <a:latin typeface="Calibri" panose="020F0502020204030204" pitchFamily="34" charset="0"/>
                        </a:rPr>
                        <a:t>Other Homeless Funds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4157678"/>
                  </a:ext>
                </a:extLst>
              </a:tr>
              <a:tr h="190500">
                <a:tc>
                  <a:txBody>
                    <a:bodyPr/>
                    <a:lstStyle/>
                    <a:p>
                      <a:pPr algn="l" fontAlgn="b"/>
                      <a:r>
                        <a:rPr lang="en-US" sz="1800" b="0" i="0" u="none" strike="noStrike">
                          <a:solidFill>
                            <a:srgbClr val="000000"/>
                          </a:solidFill>
                          <a:effectLst/>
                          <a:latin typeface="Calibri" panose="020F0502020204030204" pitchFamily="34" charset="0"/>
                        </a:rPr>
                        <a:t>New HUD-VASH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721429"/>
                  </a:ext>
                </a:extLst>
              </a:tr>
            </a:tbl>
          </a:graphicData>
        </a:graphic>
      </p:graphicFrame>
    </p:spTree>
    <p:extLst>
      <p:ext uri="{BB962C8B-B14F-4D97-AF65-F5344CB8AC3E}">
        <p14:creationId xmlns:p14="http://schemas.microsoft.com/office/powerpoint/2010/main" val="2719034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B25A9-2033-4E6C-9CD4-A834952EBCF3}"/>
              </a:ext>
            </a:extLst>
          </p:cNvPr>
          <p:cNvSpPr>
            <a:spLocks noGrp="1"/>
          </p:cNvSpPr>
          <p:nvPr>
            <p:ph type="title"/>
          </p:nvPr>
        </p:nvSpPr>
        <p:spPr/>
        <p:txBody>
          <a:bodyPr/>
          <a:lstStyle/>
          <a:p>
            <a:r>
              <a:rPr lang="en-US" sz="4400" dirty="0">
                <a:latin typeface="Baskerville Old Face" panose="02020602080505020303" pitchFamily="18" charset="0"/>
              </a:rPr>
              <a:t>SNAPS Updates- ESG/CARES Act</a:t>
            </a:r>
          </a:p>
        </p:txBody>
      </p:sp>
      <p:sp>
        <p:nvSpPr>
          <p:cNvPr id="3" name="Text Placeholder 2">
            <a:extLst>
              <a:ext uri="{FF2B5EF4-FFF2-40B4-BE49-F238E27FC236}">
                <a16:creationId xmlns:a16="http://schemas.microsoft.com/office/drawing/2014/main" id="{425171AD-F2BE-4717-89F2-D8B8978BBD8E}"/>
              </a:ext>
            </a:extLst>
          </p:cNvPr>
          <p:cNvSpPr>
            <a:spLocks noGrp="1"/>
          </p:cNvSpPr>
          <p:nvPr>
            <p:ph type="body" idx="1"/>
          </p:nvPr>
        </p:nvSpPr>
        <p:spPr>
          <a:xfrm>
            <a:off x="817616" y="1408946"/>
            <a:ext cx="10199429" cy="5050848"/>
          </a:xfrm>
        </p:spPr>
        <p:txBody>
          <a:bodyPr/>
          <a:lstStyle/>
          <a:p>
            <a:pPr marL="342900" indent="-342900">
              <a:spcBef>
                <a:spcPts val="1200"/>
              </a:spcBef>
              <a:buFont typeface="Arial" panose="020B0604020202020204" pitchFamily="34" charset="0"/>
              <a:buChar char="•"/>
            </a:pPr>
            <a:endParaRPr lang="en-US" sz="2400" dirty="0">
              <a:solidFill>
                <a:schemeClr val="tx1"/>
              </a:solidFill>
              <a:latin typeface="Baskerville Old Face" panose="02020602080505020303" pitchFamily="18" charset="0"/>
            </a:endParaRPr>
          </a:p>
          <a:p>
            <a:pPr marL="285750" indent="-285750">
              <a:buFont typeface="Arial" panose="020B0604020202020204" pitchFamily="34" charset="0"/>
              <a:buChar char="•"/>
            </a:pPr>
            <a:r>
              <a:rPr lang="en-US" dirty="0"/>
              <a:t>ESG CV Waivers and Alternative Requirements APRIL 2021 Notice:</a:t>
            </a:r>
          </a:p>
          <a:p>
            <a:pPr lvl="4"/>
            <a:r>
              <a:rPr lang="en-US" dirty="0"/>
              <a:t>	1. CoC/YHDP: Third-Party Documentation of Income</a:t>
            </a:r>
          </a:p>
          <a:p>
            <a:pPr lvl="4"/>
            <a:r>
              <a:rPr lang="en-US" dirty="0"/>
              <a:t>	2. CoC/YHDP: Housing Quality Standards – Initial Inspection of Unit </a:t>
            </a:r>
          </a:p>
          <a:p>
            <a:pPr lvl="4"/>
            <a:r>
              <a:rPr lang="en-US" dirty="0"/>
              <a:t>	3. CoC/YHDP: Suitable Dwelling Size and Housing Quality Standards </a:t>
            </a:r>
          </a:p>
          <a:p>
            <a:pPr lvl="4"/>
            <a:r>
              <a:rPr lang="en-US" dirty="0"/>
              <a:t>	4. CoC/YHDP: Permanent Housing-Rapid Re-housing Monthly Case Management </a:t>
            </a:r>
          </a:p>
          <a:p>
            <a:pPr lvl="4"/>
            <a:r>
              <a:rPr lang="en-US" dirty="0"/>
              <a:t>	6. CoC/YHDP: Fair Market Rent for Individual Units and Leasing Costs </a:t>
            </a:r>
          </a:p>
          <a:p>
            <a:pPr lvl="4"/>
            <a:r>
              <a:rPr lang="en-US" dirty="0"/>
              <a:t>	7. CoC/YHDP: One-Year Lease Requirement </a:t>
            </a:r>
          </a:p>
          <a:p>
            <a:pPr lvl="4"/>
            <a:r>
              <a:rPr lang="en-US" dirty="0"/>
              <a:t>	8. CoC/YHDP: Limit on Eligible Housing Search and Counseling Services </a:t>
            </a:r>
          </a:p>
          <a:p>
            <a:pPr lvl="4"/>
            <a:r>
              <a:rPr lang="en-US" dirty="0"/>
              <a:t>	9. CoC/YHDP: HQS-Re-inspection of Units </a:t>
            </a:r>
          </a:p>
          <a:p>
            <a:pPr lvl="4"/>
            <a:r>
              <a:rPr lang="en-US" dirty="0"/>
              <a:t>	10. CoC/YHDP: Homeless Definition – Temporary Stays in Institutions of 90 Days or Less 	11. ESG: Homeless Definition – Temporary Stays in Institutions of 90 Days or Less</a:t>
            </a:r>
          </a:p>
          <a:p>
            <a:pPr marL="285750" lvl="3" indent="-285750">
              <a:buFont typeface="Arial" panose="020B0604020202020204" pitchFamily="34" charset="0"/>
              <a:buChar char="•"/>
            </a:pPr>
            <a:r>
              <a:rPr lang="en-US" dirty="0"/>
              <a:t>ESG CV Waivers and Alternative Requirements- SNAPS working on an updated Notice; some waivers and alternative requirements will be extended. Those most reliant on social distancing measures may not be extended (i.e., waiver on HQS, </a:t>
            </a:r>
            <a:r>
              <a:rPr lang="en-US" dirty="0" err="1"/>
              <a:t>etc</a:t>
            </a:r>
            <a:r>
              <a:rPr lang="en-US" dirty="0"/>
              <a:t>).</a:t>
            </a:r>
          </a:p>
          <a:p>
            <a:pPr marL="285750" lvl="4" indent="-285750">
              <a:buFont typeface="Arial" panose="020B0604020202020204" pitchFamily="34" charset="0"/>
              <a:buChar char="•"/>
            </a:pPr>
            <a:endParaRPr lang="en-US" dirty="0"/>
          </a:p>
          <a:p>
            <a:pPr marL="285750" lvl="4" indent="-285750">
              <a:buFont typeface="Arial" panose="020B0604020202020204" pitchFamily="34" charset="0"/>
              <a:buChar char="•"/>
            </a:pPr>
            <a:r>
              <a:rPr lang="en-US" dirty="0"/>
              <a:t>ESG CV Notice is being updated; will include new eligible activities (i.e., vaccine incentives)</a:t>
            </a:r>
          </a:p>
          <a:p>
            <a:pPr marL="285750" lvl="4" indent="-285750">
              <a:buFont typeface="Arial" panose="020B0604020202020204" pitchFamily="34" charset="0"/>
              <a:buChar char="•"/>
            </a:pPr>
            <a:endParaRPr lang="en-US" dirty="0"/>
          </a:p>
        </p:txBody>
      </p:sp>
    </p:spTree>
    <p:extLst>
      <p:ext uri="{BB962C8B-B14F-4D97-AF65-F5344CB8AC3E}">
        <p14:creationId xmlns:p14="http://schemas.microsoft.com/office/powerpoint/2010/main" val="2051194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FEDF3-DFA1-4366-BFA4-592CEAD23F32}"/>
              </a:ext>
            </a:extLst>
          </p:cNvPr>
          <p:cNvSpPr>
            <a:spLocks noGrp="1"/>
          </p:cNvSpPr>
          <p:nvPr>
            <p:ph type="title"/>
          </p:nvPr>
        </p:nvSpPr>
        <p:spPr/>
        <p:txBody>
          <a:bodyPr/>
          <a:lstStyle/>
          <a:p>
            <a:r>
              <a:rPr lang="en-US" sz="4400" dirty="0">
                <a:latin typeface="Baskerville Old Face" panose="02020602080505020303" pitchFamily="18" charset="0"/>
              </a:rPr>
              <a:t>SNAPS Updates- COVID Vaccine Rollout	</a:t>
            </a:r>
            <a:endParaRPr lang="en-US" sz="4400" dirty="0"/>
          </a:p>
        </p:txBody>
      </p:sp>
      <p:sp>
        <p:nvSpPr>
          <p:cNvPr id="3" name="Text Placeholder 2">
            <a:extLst>
              <a:ext uri="{FF2B5EF4-FFF2-40B4-BE49-F238E27FC236}">
                <a16:creationId xmlns:a16="http://schemas.microsoft.com/office/drawing/2014/main" id="{53363632-2472-4E3D-8F66-2DC841BA0C19}"/>
              </a:ext>
            </a:extLst>
          </p:cNvPr>
          <p:cNvSpPr>
            <a:spLocks noGrp="1"/>
          </p:cNvSpPr>
          <p:nvPr>
            <p:ph type="body" idx="1"/>
          </p:nvPr>
        </p:nvSpPr>
        <p:spPr/>
        <p:txBody>
          <a:bodyPr/>
          <a:lstStyle/>
          <a:p>
            <a:pPr algn="l"/>
            <a:r>
              <a:rPr lang="en-US" b="1" i="0" dirty="0">
                <a:solidFill>
                  <a:srgbClr val="333333"/>
                </a:solidFill>
                <a:effectLst/>
                <a:latin typeface="Open Sans" panose="020B0606030504020204" pitchFamily="34" charset="0"/>
              </a:rPr>
              <a:t>Goals and Objectives for Equitable Vaccine Distribution to People Experiencing Homelessness</a:t>
            </a:r>
          </a:p>
          <a:p>
            <a:pPr algn="l"/>
            <a:r>
              <a:rPr lang="en-US" b="0" i="0" dirty="0">
                <a:solidFill>
                  <a:srgbClr val="333333"/>
                </a:solidFill>
                <a:effectLst/>
                <a:latin typeface="Open Sans" panose="020B0606030504020204" pitchFamily="34" charset="0"/>
              </a:rPr>
              <a:t>The COVID-19 pandemic has amplified the historical and current discrimination experienced by racial and ethnic minority groups and people experiencing homelessness. Underlying health and social inequities have resulted in Black, Indigenous, and People of Color being disproportionately impacted by the disease. Vaccination against COVID-19 can significantly reduce severe morbidity and mortality among people experiencing homelessness, which will require confronting racial inequities and building vaccine confidence.</a:t>
            </a:r>
          </a:p>
          <a:p>
            <a:pPr algn="l"/>
            <a:r>
              <a:rPr lang="en-US" b="0" i="0" dirty="0">
                <a:solidFill>
                  <a:srgbClr val="333333"/>
                </a:solidFill>
                <a:effectLst/>
                <a:latin typeface="Open Sans" panose="020B0606030504020204" pitchFamily="34" charset="0"/>
              </a:rPr>
              <a:t>HUD is working in partnership with the CDC to provide guidance and planning support to homeless response systems </a:t>
            </a:r>
            <a:r>
              <a:rPr lang="en-US" b="1" i="0" dirty="0">
                <a:solidFill>
                  <a:srgbClr val="333333"/>
                </a:solidFill>
                <a:effectLst/>
                <a:latin typeface="Open Sans" panose="020B0606030504020204" pitchFamily="34" charset="0"/>
              </a:rPr>
              <a:t>with the goal of ensuring the equitable distribution of the vaccine to people experiencing homelessness and essential homeless services staff, based on community prioritization strategies</a:t>
            </a:r>
            <a:r>
              <a:rPr lang="en-US" b="0" i="0" dirty="0">
                <a:solidFill>
                  <a:srgbClr val="333333"/>
                </a:solidFill>
                <a:effectLst/>
                <a:latin typeface="Open Sans" panose="020B0606030504020204" pitchFamily="34" charset="0"/>
              </a:rPr>
              <a:t>.</a:t>
            </a:r>
          </a:p>
          <a:p>
            <a:endParaRPr lang="en-US" dirty="0"/>
          </a:p>
        </p:txBody>
      </p:sp>
    </p:spTree>
    <p:extLst>
      <p:ext uri="{BB962C8B-B14F-4D97-AF65-F5344CB8AC3E}">
        <p14:creationId xmlns:p14="http://schemas.microsoft.com/office/powerpoint/2010/main" val="955305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95583-8232-4666-AE47-623BEE84184A}"/>
              </a:ext>
            </a:extLst>
          </p:cNvPr>
          <p:cNvSpPr>
            <a:spLocks noGrp="1"/>
          </p:cNvSpPr>
          <p:nvPr>
            <p:ph type="title"/>
          </p:nvPr>
        </p:nvSpPr>
        <p:spPr/>
        <p:txBody>
          <a:bodyPr/>
          <a:lstStyle/>
          <a:p>
            <a:r>
              <a:rPr lang="en-US" sz="4400" dirty="0">
                <a:latin typeface="Baskerville Old Face" panose="02020602080505020303" pitchFamily="18" charset="0"/>
              </a:rPr>
              <a:t>SNAPS Updates: CoC</a:t>
            </a:r>
          </a:p>
        </p:txBody>
      </p:sp>
      <p:sp>
        <p:nvSpPr>
          <p:cNvPr id="3" name="Text Placeholder 2">
            <a:extLst>
              <a:ext uri="{FF2B5EF4-FFF2-40B4-BE49-F238E27FC236}">
                <a16:creationId xmlns:a16="http://schemas.microsoft.com/office/drawing/2014/main" id="{10EEA427-379F-427A-8DE0-6A4FAE3C73F8}"/>
              </a:ext>
            </a:extLst>
          </p:cNvPr>
          <p:cNvSpPr>
            <a:spLocks noGrp="1"/>
          </p:cNvSpPr>
          <p:nvPr>
            <p:ph type="body" idx="1"/>
          </p:nvPr>
        </p:nvSpPr>
        <p:spPr>
          <a:xfrm>
            <a:off x="817616" y="1679868"/>
            <a:ext cx="10556763" cy="4492332"/>
          </a:xfrm>
        </p:spPr>
        <p:txBody>
          <a:bodyPr/>
          <a:lstStyle/>
          <a:p>
            <a:pPr marL="285750" lvl="4" indent="-285750">
              <a:buFont typeface="Arial" panose="020B0604020202020204" pitchFamily="34" charset="0"/>
              <a:buChar char="•"/>
            </a:pPr>
            <a:endParaRPr lang="en-US" dirty="0"/>
          </a:p>
          <a:p>
            <a:pPr marL="342900" indent="-342900">
              <a:spcBef>
                <a:spcPts val="1200"/>
              </a:spcBef>
              <a:buFont typeface="Arial" panose="020B0604020202020204" pitchFamily="34" charset="0"/>
              <a:buChar char="•"/>
            </a:pPr>
            <a:r>
              <a:rPr lang="en-US" sz="2400" dirty="0">
                <a:solidFill>
                  <a:schemeClr val="tx1"/>
                </a:solidFill>
                <a:latin typeface="+mj-lt"/>
              </a:rPr>
              <a:t>HUD.gov list serv now in use-  SNAPS-Competition listserv is the ONLY way SNAPS can disseminate CoC competition related information out to communities.  HUDExchange is now only for TA provider information.</a:t>
            </a:r>
          </a:p>
          <a:p>
            <a:pPr marL="342900" indent="-342900">
              <a:spcBef>
                <a:spcPts val="1200"/>
              </a:spcBef>
              <a:buFont typeface="Arial" panose="020B0604020202020204" pitchFamily="34" charset="0"/>
              <a:buChar char="•"/>
            </a:pPr>
            <a:r>
              <a:rPr lang="en-US" sz="2400" dirty="0">
                <a:solidFill>
                  <a:schemeClr val="tx1"/>
                </a:solidFill>
                <a:latin typeface="+mj-lt"/>
                <a:hlinkClick r:id="rId3"/>
              </a:rPr>
              <a:t>https://www.hud.gov/subscribe/mailinglist</a:t>
            </a:r>
            <a:endParaRPr lang="en-US" sz="2400" dirty="0">
              <a:solidFill>
                <a:schemeClr val="tx1"/>
              </a:solidFill>
              <a:latin typeface="+mj-lt"/>
            </a:endParaRPr>
          </a:p>
          <a:p>
            <a:pPr marL="342900" indent="-342900">
              <a:spcBef>
                <a:spcPts val="1200"/>
              </a:spcBef>
              <a:buFont typeface="Arial" panose="020B0604020202020204" pitchFamily="34" charset="0"/>
              <a:buChar char="•"/>
            </a:pPr>
            <a:r>
              <a:rPr lang="en-US" sz="2400" dirty="0">
                <a:solidFill>
                  <a:schemeClr val="tx1"/>
                </a:solidFill>
                <a:latin typeface="+mj-lt"/>
              </a:rPr>
              <a:t>Tribal entities are now eligible to receive CoC Program funding and to serve as collaborative applicants</a:t>
            </a:r>
          </a:p>
          <a:p>
            <a:pPr marL="342900" lvl="3" indent="-342900">
              <a:spcBef>
                <a:spcPts val="1200"/>
              </a:spcBef>
              <a:buFont typeface="Arial" panose="020B0604020202020204" pitchFamily="34" charset="0"/>
              <a:buChar char="•"/>
            </a:pPr>
            <a:r>
              <a:rPr lang="en-US" sz="2400" dirty="0">
                <a:solidFill>
                  <a:schemeClr val="tx1"/>
                </a:solidFill>
                <a:latin typeface="+mj-lt"/>
              </a:rPr>
              <a:t>SNAPS held two Tribal Consultation sessions and is planning on additional TA for both Tribes interested in participating as well as </a:t>
            </a:r>
            <a:r>
              <a:rPr lang="en-US" sz="2400" dirty="0" err="1">
                <a:solidFill>
                  <a:schemeClr val="tx1"/>
                </a:solidFill>
                <a:latin typeface="+mj-lt"/>
              </a:rPr>
              <a:t>CoCs</a:t>
            </a:r>
            <a:r>
              <a:rPr lang="en-US" sz="2400" dirty="0">
                <a:solidFill>
                  <a:schemeClr val="tx1"/>
                </a:solidFill>
                <a:latin typeface="+mj-lt"/>
              </a:rPr>
              <a:t> to better inform continuums about how they can engage Tribal partners.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93896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9D523-A3FD-4B8C-9116-28A86AC35DF4}"/>
              </a:ext>
            </a:extLst>
          </p:cNvPr>
          <p:cNvSpPr>
            <a:spLocks noGrp="1"/>
          </p:cNvSpPr>
          <p:nvPr>
            <p:ph type="title"/>
          </p:nvPr>
        </p:nvSpPr>
        <p:spPr/>
        <p:txBody>
          <a:bodyPr/>
          <a:lstStyle/>
          <a:p>
            <a:r>
              <a:rPr lang="en-US" sz="4400" dirty="0">
                <a:latin typeface="Baskerville Old Face" panose="02020602080505020303" pitchFamily="18" charset="0"/>
              </a:rPr>
              <a:t>SNAPS Updates: Emergency Housing Vouchers</a:t>
            </a:r>
            <a:r>
              <a:rPr lang="en-US" dirty="0"/>
              <a:t>	</a:t>
            </a:r>
          </a:p>
        </p:txBody>
      </p:sp>
      <p:sp>
        <p:nvSpPr>
          <p:cNvPr id="3" name="Text Placeholder 2">
            <a:extLst>
              <a:ext uri="{FF2B5EF4-FFF2-40B4-BE49-F238E27FC236}">
                <a16:creationId xmlns:a16="http://schemas.microsoft.com/office/drawing/2014/main" id="{E37C8202-E010-45C5-A6F7-0D32BEAC3BDF}"/>
              </a:ext>
            </a:extLst>
          </p:cNvPr>
          <p:cNvSpPr>
            <a:spLocks noGrp="1"/>
          </p:cNvSpPr>
          <p:nvPr>
            <p:ph type="body" idx="1"/>
          </p:nvPr>
        </p:nvSpPr>
        <p:spPr/>
        <p:txBody>
          <a:bodyPr/>
          <a:lstStyle/>
          <a:p>
            <a:pPr marL="285750" indent="-285750">
              <a:buFont typeface="Arial" panose="020B0604020202020204" pitchFamily="34" charset="0"/>
              <a:buChar char="•"/>
            </a:pPr>
            <a:r>
              <a:rPr lang="en-US" dirty="0"/>
              <a:t>Notice PIH 2021-15 (HA)</a:t>
            </a:r>
          </a:p>
          <a:p>
            <a:endParaRPr lang="en-US" dirty="0"/>
          </a:p>
          <a:p>
            <a:pPr marL="285750" indent="-285750">
              <a:buFont typeface="Arial" panose="020B0604020202020204" pitchFamily="34" charset="0"/>
              <a:buChar char="•"/>
            </a:pPr>
            <a:r>
              <a:rPr lang="en-US" dirty="0"/>
              <a:t>To be eligible to receive an EHV funding allocation, a PHA must currently administer the HCV program through an existing Consolidated Annual Contributions Contract (CACC) with HUD. Non-profit agencies that only administer HCV Mainstream vouchers are not eligible to receive an EHV allocation. </a:t>
            </a:r>
          </a:p>
          <a:p>
            <a:endParaRPr lang="en-US" dirty="0"/>
          </a:p>
          <a:p>
            <a:pPr marL="285750" indent="-285750">
              <a:buFont typeface="Arial" panose="020B0604020202020204" pitchFamily="34" charset="0"/>
              <a:buChar char="•"/>
            </a:pPr>
            <a:r>
              <a:rPr lang="en-US" dirty="0"/>
              <a:t>Tenant based rental assistance</a:t>
            </a:r>
          </a:p>
          <a:p>
            <a:endParaRPr lang="en-US" dirty="0"/>
          </a:p>
          <a:p>
            <a:pPr marL="285750" indent="-285750">
              <a:buFont typeface="Arial" panose="020B0604020202020204" pitchFamily="34" charset="0"/>
              <a:buChar char="•"/>
            </a:pPr>
            <a:r>
              <a:rPr lang="en-US" dirty="0"/>
              <a:t>Eligibility for these EHVs is limited to individuals and families who are (1) homeless; (2) at risk of homelessness; (3) fleeing, or attempting to flee, domestic violence, dating violence, sexual assault, stalking or human trafficking; or (4) recently homeless and for whom providing rental assistance will prevent the family’s homelessness or having high risk of housing instability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HUD has launched a training series to encourage </a:t>
            </a:r>
            <a:r>
              <a:rPr lang="en-US" dirty="0" err="1"/>
              <a:t>CoCs</a:t>
            </a:r>
            <a:r>
              <a:rPr lang="en-US" dirty="0"/>
              <a:t> and PHAS to work together to prepare for  EHV. You can view the dates for the webinar series on the HUDExchange.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025134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algn="ctr"/>
            <a:r>
              <a:rPr lang="en-US" sz="6600" dirty="0">
                <a:latin typeface="Baskerville Old Face" panose="02020602080505020303" pitchFamily="18" charset="0"/>
              </a:rPr>
              <a:t>Questions?</a:t>
            </a:r>
          </a:p>
        </p:txBody>
      </p:sp>
    </p:spTree>
    <p:extLst>
      <p:ext uri="{BB962C8B-B14F-4D97-AF65-F5344CB8AC3E}">
        <p14:creationId xmlns:p14="http://schemas.microsoft.com/office/powerpoint/2010/main" val="342983433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A2A00A75FB2BD469FC5BABC27835FFD" ma:contentTypeVersion="12" ma:contentTypeDescription="Create a new document." ma:contentTypeScope="" ma:versionID="d8139e0b135cf362f451dae0675d5b48">
  <xsd:schema xmlns:xsd="http://www.w3.org/2001/XMLSchema" xmlns:xs="http://www.w3.org/2001/XMLSchema" xmlns:p="http://schemas.microsoft.com/office/2006/metadata/properties" xmlns:ns1="http://schemas.microsoft.com/sharepoint/v3" xmlns:ns3="c6d93d11-28f8-4e6d-ae4f-5893c68de00b" xmlns:ns4="750983b6-60eb-446f-a2fd-b09d080777e3" targetNamespace="http://schemas.microsoft.com/office/2006/metadata/properties" ma:root="true" ma:fieldsID="8147db72a0cd25ef5df402b91addbda8" ns1:_="" ns3:_="" ns4:_="">
    <xsd:import namespace="http://schemas.microsoft.com/sharepoint/v3"/>
    <xsd:import namespace="c6d93d11-28f8-4e6d-ae4f-5893c68de00b"/>
    <xsd:import namespace="750983b6-60eb-446f-a2fd-b09d080777e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1:_ip_UnifiedCompliancePolicyProperties" minOccurs="0"/>
                <xsd:element ref="ns1:_ip_UnifiedCompliancePolicyUIAc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d93d11-28f8-4e6d-ae4f-5893c68de0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0983b6-60eb-446f-a2fd-b09d080777e3"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6B879002-2D97-477E-AD76-FC8F6A3CBB49}">
  <ds:schemaRefs>
    <ds:schemaRef ds:uri="http://schemas.microsoft.com/sharepoint/v3/contenttype/forms"/>
  </ds:schemaRefs>
</ds:datastoreItem>
</file>

<file path=customXml/itemProps2.xml><?xml version="1.0" encoding="utf-8"?>
<ds:datastoreItem xmlns:ds="http://schemas.openxmlformats.org/officeDocument/2006/customXml" ds:itemID="{44B2C2D3-D78D-45E5-A522-359804012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6d93d11-28f8-4e6d-ae4f-5893c68de00b"/>
    <ds:schemaRef ds:uri="750983b6-60eb-446f-a2fd-b09d080777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4517ECD-D8C7-4FBD-9E0A-C74257618E41}">
  <ds:schemaRefs>
    <ds:schemaRef ds:uri="http://schemas.microsoft.com/sharepoint/v3"/>
    <ds:schemaRef ds:uri="http://purl.org/dc/terms/"/>
    <ds:schemaRef ds:uri="750983b6-60eb-446f-a2fd-b09d080777e3"/>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6d93d11-28f8-4e6d-ae4f-5893c68de00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1658</TotalTime>
  <Words>1256</Words>
  <Application>Microsoft Office PowerPoint</Application>
  <PresentationFormat>Widescreen</PresentationFormat>
  <Paragraphs>104</Paragraphs>
  <Slides>8</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Baskerville Old Face</vt:lpstr>
      <vt:lpstr>Calibri</vt:lpstr>
      <vt:lpstr>Open Sans</vt:lpstr>
      <vt:lpstr>Wingdings</vt:lpstr>
      <vt:lpstr>1_Office Theme</vt:lpstr>
      <vt:lpstr>2_Custom Design</vt:lpstr>
      <vt:lpstr>HUD Policy Update:  HUDs Office of Special Needs Programs  </vt:lpstr>
      <vt:lpstr>HUD’s Office of Special Needs Programs</vt:lpstr>
      <vt:lpstr>Budget Homeless Assistance Grants (HAG) and Other Spending</vt:lpstr>
      <vt:lpstr>SNAPS Updates- ESG/CARES Act</vt:lpstr>
      <vt:lpstr>SNAPS Updates- COVID Vaccine Rollout </vt:lpstr>
      <vt:lpstr>SNAPS Updates: CoC</vt:lpstr>
      <vt:lpstr>SNAPS Updates: Emergency Housing Vouchers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Equal Access Rule?</dc:title>
  <dc:creator>Miller, Abbilyn M</dc:creator>
  <cp:lastModifiedBy>Grogan, Marlisa M</cp:lastModifiedBy>
  <cp:revision>37</cp:revision>
  <cp:lastPrinted>2021-01-27T17:24:58Z</cp:lastPrinted>
  <dcterms:created xsi:type="dcterms:W3CDTF">2017-02-15T15:59:32Z</dcterms:created>
  <dcterms:modified xsi:type="dcterms:W3CDTF">2021-06-28T15:20:11Z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0x0101001A2A00A75FB2BD469FC5BABC27835FFD</vt:lpwstr>
  </property>
</Properties>
</file>